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</p:sldIdLst>
  <p:sldSz cx="9144000" cy="5318125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Tahoma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q00yaF0qoVG52eoxnz0XYJG48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-1074" y="-300"/>
      </p:cViewPr>
      <p:guideLst>
        <p:guide orient="horz" pos="16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3343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="" xmlns:a16="http://schemas.microsoft.com/office/drawing/2014/main" id="{C16A1E37-9E5E-49FF-F9D1-FCE466157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>
            <a:extLst>
              <a:ext uri="{FF2B5EF4-FFF2-40B4-BE49-F238E27FC236}">
                <a16:creationId xmlns="" xmlns:a16="http://schemas.microsoft.com/office/drawing/2014/main" id="{8B39043A-0F8F-B744-B580-A58BBD5436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2:notes">
            <a:extLst>
              <a:ext uri="{FF2B5EF4-FFF2-40B4-BE49-F238E27FC236}">
                <a16:creationId xmlns="" xmlns:a16="http://schemas.microsoft.com/office/drawing/2014/main" id="{E4E0F70F-F10D-BE9C-4A79-B5620C0B95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84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143000" y="870351"/>
            <a:ext cx="6858000" cy="185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143000" y="2793247"/>
            <a:ext cx="6858000" cy="128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ftr" idx="11"/>
          </p:nvPr>
        </p:nvSpPr>
        <p:spPr>
          <a:xfrm>
            <a:off x="3108960" y="4945856"/>
            <a:ext cx="2926080" cy="26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dt" idx="10"/>
          </p:nvPr>
        </p:nvSpPr>
        <p:spPr>
          <a:xfrm>
            <a:off x="457200" y="4945856"/>
            <a:ext cx="2103120" cy="26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83680" y="4945856"/>
            <a:ext cx="2103120" cy="26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964820" y="105728"/>
            <a:ext cx="7214361" cy="8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12750" y="1181905"/>
            <a:ext cx="8439150" cy="362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ftr" idx="11"/>
          </p:nvPr>
        </p:nvSpPr>
        <p:spPr>
          <a:xfrm>
            <a:off x="3108960" y="4945856"/>
            <a:ext cx="2926080" cy="26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457200" y="4945856"/>
            <a:ext cx="2103120" cy="26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83680" y="4945856"/>
            <a:ext cx="2103120" cy="26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9" b="1" i="0" u="none" strike="noStrike" cap="none">
                <a:solidFill>
                  <a:srgbClr val="97470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457200" y="1223169"/>
            <a:ext cx="39776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body" idx="2"/>
          </p:nvPr>
        </p:nvSpPr>
        <p:spPr>
          <a:xfrm>
            <a:off x="4709160" y="1223169"/>
            <a:ext cx="39776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9" b="1" i="0" u="none" strike="noStrike" cap="none">
                <a:solidFill>
                  <a:srgbClr val="97470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4820" y="105728"/>
            <a:ext cx="7214361" cy="830363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2750" y="1181905"/>
            <a:ext cx="8439150" cy="3625072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945856"/>
            <a:ext cx="2926080" cy="26590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945856"/>
            <a:ext cx="2103120" cy="26590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945856"/>
            <a:ext cx="2103120" cy="26590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5230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g"/><Relationship Id="rId5" Type="http://schemas.openxmlformats.org/officeDocument/2006/relationships/image" Target="../media/image25.pn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g"/><Relationship Id="rId11" Type="http://schemas.openxmlformats.org/officeDocument/2006/relationships/image" Target="../media/image55.jpg"/><Relationship Id="rId5" Type="http://schemas.openxmlformats.org/officeDocument/2006/relationships/image" Target="../media/image49.jpg"/><Relationship Id="rId10" Type="http://schemas.openxmlformats.org/officeDocument/2006/relationships/image" Target="../media/image54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13" Type="http://schemas.openxmlformats.org/officeDocument/2006/relationships/image" Target="../media/image69.jpg"/><Relationship Id="rId18" Type="http://schemas.openxmlformats.org/officeDocument/2006/relationships/image" Target="../media/image74.jpg"/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2.jpg"/><Relationship Id="rId20" Type="http://schemas.openxmlformats.org/officeDocument/2006/relationships/image" Target="../media/image7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g"/><Relationship Id="rId11" Type="http://schemas.openxmlformats.org/officeDocument/2006/relationships/image" Target="../media/image67.jpg"/><Relationship Id="rId5" Type="http://schemas.openxmlformats.org/officeDocument/2006/relationships/image" Target="../media/image61.jpg"/><Relationship Id="rId15" Type="http://schemas.openxmlformats.org/officeDocument/2006/relationships/image" Target="../media/image71.jpg"/><Relationship Id="rId10" Type="http://schemas.openxmlformats.org/officeDocument/2006/relationships/image" Target="../media/image66.jpg"/><Relationship Id="rId19" Type="http://schemas.openxmlformats.org/officeDocument/2006/relationships/image" Target="../media/image75.jpg"/><Relationship Id="rId4" Type="http://schemas.openxmlformats.org/officeDocument/2006/relationships/image" Target="../media/image60.jpg"/><Relationship Id="rId9" Type="http://schemas.openxmlformats.org/officeDocument/2006/relationships/image" Target="../media/image65.jpg"/><Relationship Id="rId1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7.png"/><Relationship Id="rId7" Type="http://schemas.openxmlformats.org/officeDocument/2006/relationships/hyperlink" Target="mailto:mezhd.otd@omgau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omgau.int@mail.ru" TargetMode="External"/><Relationship Id="rId5" Type="http://schemas.openxmlformats.org/officeDocument/2006/relationships/image" Target="../media/image78.png"/><Relationship Id="rId4" Type="http://schemas.openxmlformats.org/officeDocument/2006/relationships/hyperlink" Target="http://www.omgau.ru/" TargetMode="External"/><Relationship Id="rId9" Type="http://schemas.openxmlformats.org/officeDocument/2006/relationships/image" Target="../media/image8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mgau.ru/o-universitete/fakulteti/Agrokhimii_pochvovedeniya_ekologii_prirodoobustroystva_i_vodopolzovaniya/specialnosti/prirodoobustroystvo-i-vodopolzovanie-bakalavr/" TargetMode="External"/><Relationship Id="rId3" Type="http://schemas.openxmlformats.org/officeDocument/2006/relationships/hyperlink" Target="https://www.omgau.ru/o-universitete/fakulteti/Ekonomicheskiy_fakultet_IEiF/specialnosti/informatsionnye-sistemy-i-tekhnologii/" TargetMode="External"/><Relationship Id="rId7" Type="http://schemas.openxmlformats.org/officeDocument/2006/relationships/hyperlink" Target="https://www.omgau.ru/o-universitete/fakulteti/Agrokhimii_pochvovedeniya_ekologii_prirodoobustroystva_i_vodopolzovaniya/specialnosti/tekhnosfernaya-bezopasnost-bakalavr/" TargetMode="External"/><Relationship Id="rId12" Type="http://schemas.openxmlformats.org/officeDocument/2006/relationships/hyperlink" Target="https://www.omgau.ru/o-universitete/fakulteti/Agrotekhnologicheskiy/specialnosti/lesnoye-delo/" TargetMode="External"/><Relationship Id="rId2" Type="http://schemas.openxmlformats.org/officeDocument/2006/relationships/hyperlink" Target="https://www.omgau.ru/o-universitete/fakulteti/Agrokhimii_pochvovedeniya_ekologii_prirodoobustroystva_i_vodopolzovaniya/specialnosti/ekologiya-i-prirodopolzovanie-bakalav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mgau.ru/o-universitete/fakulteti/Agrotekhnologicheskiy/specialnosti/Produkty-pitaniya-zhivotnogo-proiskhozhdeniya/" TargetMode="External"/><Relationship Id="rId11" Type="http://schemas.openxmlformats.org/officeDocument/2006/relationships/hyperlink" Target="https://www.omgau.ru/o-universitete/fakulteti/Tekhnicheskogo_servisa_v_APK/specialnosti/ekspluatatsiya-transportno-tekhnologicheskikh-mashin-i-kompleksov/" TargetMode="External"/><Relationship Id="rId5" Type="http://schemas.openxmlformats.org/officeDocument/2006/relationships/hyperlink" Target="https://www.omgau.ru/o-universitete/fakulteti/Agrotekhnologicheskiy/specialnosti/Produkty-pitaniya-iz-rastitelnogo-syrya/" TargetMode="External"/><Relationship Id="rId10" Type="http://schemas.openxmlformats.org/officeDocument/2006/relationships/hyperlink" Target="https://www.omgau.ru/o-universitete/fakulteti/Zemleustroitelnyy/specialnosti/geodeziya-i-distantsionnoe-zondirovanie/" TargetMode="External"/><Relationship Id="rId4" Type="http://schemas.openxmlformats.org/officeDocument/2006/relationships/hyperlink" Target="https://www.omgau.ru/o-universitete/fakulteti/Agrotekhnologicheskiy/specialnosti/biotekhnologiya-bakalavr/" TargetMode="External"/><Relationship Id="rId9" Type="http://schemas.openxmlformats.org/officeDocument/2006/relationships/hyperlink" Target="https://www.omgau.ru/o-universitete/fakulteti/Zemleustroitelnyy/specialnosti/zemleustroistvo-i-kadastri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mgau.ru/o-universitete/fakulteti/Ekonomicheskiy_fakultet_IEiF/specialnosti/ekonomika/" TargetMode="External"/><Relationship Id="rId3" Type="http://schemas.openxmlformats.org/officeDocument/2006/relationships/hyperlink" Target="https://www.omgau.ru/o-universitete/fakulteti/Agrotekhnologicheskiy/specialnosti/agronomiya-b1/" TargetMode="External"/><Relationship Id="rId7" Type="http://schemas.openxmlformats.org/officeDocument/2006/relationships/hyperlink" Target="https://www.omgau.ru/o-universitete/fakulteti/Fakultet_zootekhnii_tovarovedeniya_i_standartizatsii_IVMiB/specialnosti/zootekhniya-b/" TargetMode="External"/><Relationship Id="rId12" Type="http://schemas.openxmlformats.org/officeDocument/2006/relationships/hyperlink" Target="https://www.omgau.ru/o-universitete/fakulteti/Veterinarnoy_meditsiny_IVMiB/specialnosti/veterinariya/" TargetMode="External"/><Relationship Id="rId2" Type="http://schemas.openxmlformats.org/officeDocument/2006/relationships/hyperlink" Target="https://www.omgau.ru/o-universitete/fakulteti/Agrokhimii_pochvovedeniya_ekologii_prirodoobustroystva_i_vodopolzovaniya/specialnosti/agrokhimiya-i-agropochvovedenie-bacalav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mgau.ru/o-universitete/fakulteti/Veterinarnoy_meditsiny_IVMiB/specialnosti/veterinarno-sanitarnaya-ekspertiza/" TargetMode="External"/><Relationship Id="rId11" Type="http://schemas.openxmlformats.org/officeDocument/2006/relationships/hyperlink" Target="https://www.omgau.ru/o-universitete/fakulteti/Zemleustroitelnyy/specialnosti/prikladnaya-geodeziya/" TargetMode="External"/><Relationship Id="rId5" Type="http://schemas.openxmlformats.org/officeDocument/2006/relationships/hyperlink" Target="https://www.omgau.ru/o-universitete/fakulteti/Tekhnicheskogo_servisa_v_APK/specialnosti/agroinzheneriya/" TargetMode="External"/><Relationship Id="rId10" Type="http://schemas.openxmlformats.org/officeDocument/2006/relationships/hyperlink" Target="https://www.omgau.ru/o-universitete/fakulteti/Ekonomicheskiy_fakultet_IEiF/specialnosti/yurisprudentsiya/" TargetMode="External"/><Relationship Id="rId4" Type="http://schemas.openxmlformats.org/officeDocument/2006/relationships/hyperlink" Target="https://www.omgau.ru/o-universitete/fakulteti/Agrotekhnologicheskiy/specialnosti/sadovodstvo/" TargetMode="External"/><Relationship Id="rId9" Type="http://schemas.openxmlformats.org/officeDocument/2006/relationships/hyperlink" Target="https://www.omgau.ru/o-universitete/fakulteti/Ekonomicheskiy_fakultet_IEiF/specialnosti/menedzment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mgau.ru/o-universitete/fakulteti/Agrokhimii_pochvovedeniya_ekologii_prirodoobustroystva_i_vodopolzovaniya/specialnosti/prirodoobustroystvo-i-vodopolzovanie/" TargetMode="External"/><Relationship Id="rId3" Type="http://schemas.openxmlformats.org/officeDocument/2006/relationships/hyperlink" Target="https://www.omgau.ru/o-universitete/fakulteti/Ekonomicheskiy_fakultet_IEiF/specialnosti/informatsionnye-sistemy-i-tekhnologii_mag/" TargetMode="External"/><Relationship Id="rId7" Type="http://schemas.openxmlformats.org/officeDocument/2006/relationships/hyperlink" Target="https://www.omgau.ru/o-universitete/fakulteti/Agrokhimii_pochvovedeniya_ekologii_prirodoobustroystva_i_vodopolzovaniya/specialnosti/tekhnosfernaya-bezopasnost/" TargetMode="External"/><Relationship Id="rId2" Type="http://schemas.openxmlformats.org/officeDocument/2006/relationships/hyperlink" Target="https://www.omgau.ru/o-universitete/fakulteti/Agrokhimii_pochvovedeniya_ekologii_prirodoobustroystva_i_vodopolzovaniya/specialnosti/ekologiya-i-prirodopolzovani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mgau.ru/o-universitete/fakulteti/Agrotekhnologicheskiy/specialnosti/visokoteh_mag/" TargetMode="External"/><Relationship Id="rId11" Type="http://schemas.openxmlformats.org/officeDocument/2006/relationships/hyperlink" Target="https://www.omgau.ru/o-universitete/fakulteti/Tekhnicheskogo_servisa_v_APK/specialnosti/ekspluatatsiya-transportno-tekhnologicheskikh-mashin-i-kompleksov-m/" TargetMode="External"/><Relationship Id="rId5" Type="http://schemas.openxmlformats.org/officeDocument/2006/relationships/hyperlink" Target="https://www.omgau.ru/o-universitete/fakulteti/Agrotekhnologicheskiy/specialnosti/Produkty-pitaniya-zhivotnogo-proiskhozhdeniya-m/" TargetMode="External"/><Relationship Id="rId10" Type="http://schemas.openxmlformats.org/officeDocument/2006/relationships/hyperlink" Target="https://www.omgau.ru/o-universitete/fakulteti/Zemleustroitelnyy/specialnosti/geodeziya-i-distantsionnoe-zondirovanie-m/" TargetMode="External"/><Relationship Id="rId4" Type="http://schemas.openxmlformats.org/officeDocument/2006/relationships/hyperlink" Target="https://www.omgau.ru/o-universitete/fakulteti/Agrotekhnologicheskiy/specialnosti/produkty-pitaniya-iz-rastitelnogo-syrya-m/" TargetMode="External"/><Relationship Id="rId9" Type="http://schemas.openxmlformats.org/officeDocument/2006/relationships/hyperlink" Target="https://www.omgau.ru/o-universitete/fakulteti/Zemleustroitelnyy/specialnosti/zemleustroistvo-i-kadastri-m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mgau.ru/o-universitete/fakulteti/Veterinarnoy_meditsiny_IVMiB/specialnosti/veterinarno-sanitarnaya-ekspertiza1/" TargetMode="External"/><Relationship Id="rId3" Type="http://schemas.openxmlformats.org/officeDocument/2006/relationships/hyperlink" Target="https://www.omgau.ru/o-universitete/fakulteti/Agrokhimii_pochvovedeniya_ekologii_prirodoobustroystva_i_vodopolzovaniya/specialnosti/agrokhimiya-i-agropochvovedenie/" TargetMode="External"/><Relationship Id="rId7" Type="http://schemas.openxmlformats.org/officeDocument/2006/relationships/hyperlink" Target="https://www.omgau.ru/o-universitete/fakulteti/Agrokhimii_pochvovedeniya_ekologii_prirodoobustroystva_i_vodopolzovaniya/specialnosti/gidromelioratsiya_m/" TargetMode="External"/><Relationship Id="rId12" Type="http://schemas.openxmlformats.org/officeDocument/2006/relationships/hyperlink" Target="https://www.omgau.ru/o-universitete/fakulteti/Ekonomicheskiy_fakultet_IEiF/specialnosti/yurisprudentsiya_mag/" TargetMode="External"/><Relationship Id="rId2" Type="http://schemas.openxmlformats.org/officeDocument/2006/relationships/hyperlink" Target="https://www.omgau.ru/o-universitete/fakulteti/Fakultet_zootekhnii_tovarovedeniya_i_standartizatsii_IVMiB/specialnosti/standartizatsiya-i-metrologiya-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mgau.ru/o-universitete/fakulteti/Tekhnicheskogo_servisa_v_APK/specialnosti/agroinzheneriya-m/" TargetMode="External"/><Relationship Id="rId11" Type="http://schemas.openxmlformats.org/officeDocument/2006/relationships/hyperlink" Target="https://www.omgau.ru/o-universitete/fakulteti/Ekonomicheskiy_fakultet_IEiF/specialnosti/menedzment1/" TargetMode="External"/><Relationship Id="rId5" Type="http://schemas.openxmlformats.org/officeDocument/2006/relationships/hyperlink" Target="https://www.omgau.ru/o-universitete/fakulteti/Agrotekhnologicheskiy/specialnosti/sadovodstvo-m/" TargetMode="External"/><Relationship Id="rId10" Type="http://schemas.openxmlformats.org/officeDocument/2006/relationships/hyperlink" Target="https://www.omgau.ru/o-universitete/fakulteti/Ekonomicheskiy_fakultet_IEiF/specialnosti/ekonomika2/" TargetMode="External"/><Relationship Id="rId4" Type="http://schemas.openxmlformats.org/officeDocument/2006/relationships/hyperlink" Target="https://www.omgau.ru/o-universitete/fakulteti/Agrotekhnologicheskiy/specialnosti/agronomiya-m/" TargetMode="External"/><Relationship Id="rId9" Type="http://schemas.openxmlformats.org/officeDocument/2006/relationships/hyperlink" Target="https://www.omgau.ru/o-universitete/fakulteti/Fakultet_zootekhnii_tovarovedeniya_i_standartizatsii_IVMiB/specialnosti/zootekhniya1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mgau.ru/o-universitete/fakulteti/Agrokhimii_pochvovedeniya_ekologii_prirodoobustroystva_i_vodopolzovaniya/specialnosti/agrokhimiya-agropochvovedenie-zashchita-i-karantin-rasteniy/" TargetMode="External"/><Relationship Id="rId13" Type="http://schemas.openxmlformats.org/officeDocument/2006/relationships/hyperlink" Target="https://www.omgau.ru/o-universitete/fakulteti/Fakultet_zootekhnii_tovarovedeniya_i_standartizatsii_IVMiB/specialnosti/chastnaya-zootekhniya-kormlenie-tekhnologii-prigotovleniya-kormov-i-proizvodstva-produktsii-zhivotno-a/" TargetMode="External"/><Relationship Id="rId3" Type="http://schemas.openxmlformats.org/officeDocument/2006/relationships/hyperlink" Target="https://www.omgau.ru/o-universitete/fakulteti/Agrotekhnologicheskiy/specialnosti/fiziologiya-i-biokhimiya-rasteniy-a/" TargetMode="External"/><Relationship Id="rId7" Type="http://schemas.openxmlformats.org/officeDocument/2006/relationships/hyperlink" Target="https://www.omgau.ru/o-universitete/fakulteti/Agrotekhnologicheskiy/specialnosti/selektsiya-semenovodstvo-i-biotekhnologiya-rasteniy-a/" TargetMode="External"/><Relationship Id="rId12" Type="http://schemas.openxmlformats.org/officeDocument/2006/relationships/hyperlink" Target="https://www.omgau.ru/o-universitete/fakulteti/Veterinarnoy_meditsiny_IVMiB/specialnosti/infektsionnye-bolezni-i-immunologiya-zhivotnykh-a/" TargetMode="External"/><Relationship Id="rId2" Type="http://schemas.openxmlformats.org/officeDocument/2006/relationships/hyperlink" Target="https://www.omgau.ru/o-universitete/fakulteti/Agrokhimii_pochvovedeniya_ekologii_prirodoobustroystva_i_vodopolzovaniya/specialnosti/ekologiya-a/" TargetMode="External"/><Relationship Id="rId16" Type="http://schemas.openxmlformats.org/officeDocument/2006/relationships/hyperlink" Target="https://www.omgau.ru/o-universitete/fakulteti/Ekonomicheskiy_fakultet_IEiF/specialnosti/regionalnaya-i-otraslevaya-ekonomik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mgau.ru/o-universitete/fakulteti/Agrotekhnologicheskiy/specialnosti/obshchee-zemledelie-i-rastenievodstvo-a/" TargetMode="External"/><Relationship Id="rId11" Type="http://schemas.openxmlformats.org/officeDocument/2006/relationships/hyperlink" Target="https://www.omgau.ru/o-universitete/fakulteti/Veterinarnoy_meditsiny_IVMiB/specialnosti/sanitariya-gigiena-ekologiya-veterinarno-sanitarnaya-ekspertiza-i-biobezopasnost-a/" TargetMode="External"/><Relationship Id="rId5" Type="http://schemas.openxmlformats.org/officeDocument/2006/relationships/hyperlink" Target="https://www.omgau.ru/o-universitete/fakulteti/Zemleustroitelnyy/specialnosti/geodeziya-a/" TargetMode="External"/><Relationship Id="rId15" Type="http://schemas.openxmlformats.org/officeDocument/2006/relationships/hyperlink" Target="https://www.omgau.ru/o-universitete/fakulteti/Agrotekhnologicheskiy/specialnosti/biotekhnologiya-produktov-pitaniya-i-biologicheski-aktivnykh-veshchestv/" TargetMode="External"/><Relationship Id="rId10" Type="http://schemas.openxmlformats.org/officeDocument/2006/relationships/hyperlink" Target="https://www.omgau.ru/o-universitete/fakulteti/Veterinarnoy_meditsiny_IVMiB/specialnosti/patologiya-zhivotnykh-morfologiya-fiziologiya-farmakologiya-i-toksikologiya-a/" TargetMode="External"/><Relationship Id="rId4" Type="http://schemas.openxmlformats.org/officeDocument/2006/relationships/hyperlink" Target="https://www.omgau.ru/o-universitete/fakulteti/Zemleustroitelnyy/specialnosti/zemleustroystvo-kadastr-i-monitoring-zemel-a/" TargetMode="External"/><Relationship Id="rId9" Type="http://schemas.openxmlformats.org/officeDocument/2006/relationships/hyperlink" Target="https://www.omgau.ru/o-universitete/fakulteti/Agrokhimii_pochvovedeniya_ekologii_prirodoobustroystva_i_vodopolzovaniya/specialnosti/melioratsiya-vodnoe-khozyaystvo-i-agrofizika-a/" TargetMode="External"/><Relationship Id="rId14" Type="http://schemas.openxmlformats.org/officeDocument/2006/relationships/hyperlink" Target="https://www.omgau.ru/o-universitete/fakulteti/Tekhnicheskogo_servisa_v_APK/specialnosti/tekhnologii-mashiny-i-oborudovanie-dlya-agropromyshlennogo-kompleks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"/>
            <a:ext cx="9144000" cy="5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/>
          <p:nvPr/>
        </p:nvSpPr>
        <p:spPr>
          <a:xfrm>
            <a:off x="42600" y="2862624"/>
            <a:ext cx="9058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11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0" i="0" u="none" strike="noStrike" cap="none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Omsk State </a:t>
            </a:r>
            <a:r>
              <a:rPr lang="ru-RU" sz="3800" b="0" i="0" u="none" strike="noStrike" cap="none" dirty="0" err="1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Agrarian</a:t>
            </a:r>
            <a:r>
              <a:rPr lang="ru-RU" sz="3800" b="0" i="0" u="none" strike="noStrike" cap="none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 University</a:t>
            </a:r>
            <a:r>
              <a:rPr lang="ru-RU" dirty="0">
                <a:solidFill>
                  <a:srgbClr val="244061"/>
                </a:solidFill>
              </a:rPr>
              <a:t> </a:t>
            </a:r>
            <a:endParaRPr dirty="0">
              <a:solidFill>
                <a:srgbClr val="244061"/>
              </a:solidFill>
            </a:endParaRPr>
          </a:p>
          <a:p>
            <a:pPr marL="0" marR="5080" lvl="0" indent="111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0" i="0" u="none" strike="noStrike" cap="none" dirty="0" err="1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named</a:t>
            </a:r>
            <a:r>
              <a:rPr lang="ru-RU" sz="3800" b="0" i="0" u="none" strike="noStrike" cap="none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800" b="0" i="0" u="none" strike="noStrike" cap="none" dirty="0" err="1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ru-RU" sz="3800" b="0" i="0" u="none" strike="noStrike" cap="none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 P.A. </a:t>
            </a:r>
            <a:r>
              <a:rPr lang="ru-RU" sz="3800" b="0" i="0" u="none" strike="noStrike" cap="none" dirty="0" err="1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Stolypin</a:t>
            </a:r>
            <a:endParaRPr lang="ru-RU" sz="3800" b="0" i="0" u="none" strike="noStrike" cap="none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080" lvl="0" indent="111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080" lvl="0" indent="11112" algn="ctr" rtl="0">
              <a:lnSpc>
                <a:spcPct val="195000"/>
              </a:lnSpc>
              <a:spcBef>
                <a:spcPts val="78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500" dirty="0">
              <a:solidFill>
                <a:srgbClr val="3F3F3F"/>
              </a:solidFill>
            </a:endParaRPr>
          </a:p>
          <a:p>
            <a:pPr marR="5080" indent="11113" algn="ctr">
              <a:spcBef>
                <a:spcPts val="785"/>
              </a:spcBef>
              <a:buSzPts val="2000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</a:t>
            </a:r>
          </a:p>
        </p:txBody>
      </p:sp>
      <p:sp>
        <p:nvSpPr>
          <p:cNvPr id="46" name="Google Shape;46;p1"/>
          <p:cNvSpPr/>
          <p:nvPr/>
        </p:nvSpPr>
        <p:spPr>
          <a:xfrm>
            <a:off x="457200" y="4106131"/>
            <a:ext cx="8229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0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ru-RU" sz="2500" b="0" i="0" u="none" strike="noStrike" cap="none" dirty="0" err="1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Preserving</a:t>
            </a:r>
            <a:r>
              <a:rPr lang="ru-RU" sz="2500" b="0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500" b="0" i="0" u="none" strike="noStrike" cap="none" dirty="0" err="1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traditions</a:t>
            </a:r>
            <a:r>
              <a:rPr lang="ru-RU" sz="2500" b="0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500" b="0" i="0" u="none" strike="noStrike" cap="none" dirty="0" err="1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introducing</a:t>
            </a:r>
            <a:r>
              <a:rPr lang="ru-RU" sz="2500" b="0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500" b="0" i="0" u="none" strike="noStrike" cap="none" dirty="0" err="1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innovations</a:t>
            </a:r>
            <a:r>
              <a:rPr lang="ru-RU" sz="2500" b="0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115538" y="149321"/>
            <a:ext cx="3957497" cy="27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269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FACULTY OF LAND MANAGEMENT</a:t>
            </a:r>
            <a:endParaRPr dirty="0"/>
          </a:p>
        </p:txBody>
      </p:sp>
      <p:sp>
        <p:nvSpPr>
          <p:cNvPr id="171" name="Google Shape;171;p28"/>
          <p:cNvSpPr txBox="1"/>
          <p:nvPr/>
        </p:nvSpPr>
        <p:spPr>
          <a:xfrm>
            <a:off x="115538" y="423747"/>
            <a:ext cx="88905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L="139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99" b="1" i="0" u="none" strike="noStrike" cap="none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BACHELOR'S DEGREE PROGRAMS</a:t>
            </a:r>
            <a:endParaRPr sz="1199" b="1" i="0" u="none" strike="noStrike" cap="none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19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21.03.02 Land management and cadastre</a:t>
            </a:r>
            <a:endParaRPr sz="11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0004" marR="0" lvl="0" indent="-85673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Char char="-"/>
            </a:pPr>
            <a:r>
              <a:rPr lang="ru-RU" sz="119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Real Estate Cadastre</a:t>
            </a:r>
            <a:endParaRPr sz="11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0004" marR="0" lvl="0" indent="-85673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Char char="-"/>
            </a:pPr>
            <a:r>
              <a:rPr lang="ru-RU" sz="119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Land management</a:t>
            </a:r>
            <a:endParaRPr sz="11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19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21.03.03 Geodesy and remote sensing</a:t>
            </a:r>
            <a:endParaRPr sz="11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674" marR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ru-RU" sz="1199" b="1" i="0" u="none" strike="noStrike" cap="none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SPECIALIST’S DEGREE PROGRAMS</a:t>
            </a:r>
            <a:endParaRPr sz="1199" b="1" i="0" u="none" strike="noStrike" cap="none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19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21.05.01 Applied Geodesy</a:t>
            </a:r>
            <a:endParaRPr sz="11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4330" marR="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-RU" sz="119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- Engineering geodesy</a:t>
            </a:r>
            <a:endParaRPr sz="11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lang="ru-RU" sz="1199" b="1" i="0" u="none" strike="noStrike" cap="none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MASTER'S DEGREE PROGRAMS</a:t>
            </a:r>
            <a:endParaRPr sz="1199" b="1" i="0" u="none" strike="noStrike" cap="none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7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9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21.04.02 Land management and cadastre</a:t>
            </a:r>
            <a:endParaRPr sz="11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0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9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- Management of land resources and real estate objects</a:t>
            </a:r>
            <a:endParaRPr sz="11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7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9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21.04.03 Geodesy and remote sensing</a:t>
            </a:r>
            <a:endParaRPr sz="11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29"/>
              </a:spcBef>
              <a:spcAft>
                <a:spcPts val="0"/>
              </a:spcAft>
              <a:buNone/>
            </a:pPr>
            <a:endParaRPr sz="11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4598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1" i="0" u="none" strike="noStrike" cap="none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5654" marR="103442" lvl="0" indent="-286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28"/>
          <p:cNvGrpSpPr/>
          <p:nvPr/>
        </p:nvGrpSpPr>
        <p:grpSpPr>
          <a:xfrm>
            <a:off x="0" y="2881452"/>
            <a:ext cx="3535880" cy="2436683"/>
            <a:chOff x="113310" y="2879978"/>
            <a:chExt cx="3538003" cy="2438146"/>
          </a:xfrm>
        </p:grpSpPr>
        <p:pic>
          <p:nvPicPr>
            <p:cNvPr id="173" name="Google Shape;173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310" y="2879978"/>
              <a:ext cx="3037205" cy="2438146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  <p:pic>
          <p:nvPicPr>
            <p:cNvPr id="174" name="Google Shape;174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66122" y="3206634"/>
              <a:ext cx="385191" cy="3851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5" name="Google Shape;175;p28"/>
          <p:cNvPicPr preferRelativeResize="0"/>
          <p:nvPr/>
        </p:nvPicPr>
        <p:blipFill rotWithShape="1">
          <a:blip r:embed="rId5">
            <a:alphaModFix/>
          </a:blip>
          <a:srcRect l="28508" t="8953" b="14260"/>
          <a:stretch/>
        </p:blipFill>
        <p:spPr>
          <a:xfrm>
            <a:off x="4888992" y="160304"/>
            <a:ext cx="4093168" cy="313603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3190875" y="3363775"/>
            <a:ext cx="5739300" cy="184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99" b="1" dirty="0">
                <a:solidFill>
                  <a:srgbClr val="974806"/>
                </a:solidFill>
              </a:rPr>
              <a:t>WE WILL TEACH YOU</a:t>
            </a:r>
            <a:endParaRPr sz="1199" b="1" dirty="0">
              <a:solidFill>
                <a:srgbClr val="974806"/>
              </a:solidFill>
            </a:endParaRPr>
          </a:p>
          <a:p>
            <a:pPr marL="269999" marR="23481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99" b="1" dirty="0" smtClean="0">
                <a:solidFill>
                  <a:schemeClr val="dk1"/>
                </a:solidFill>
              </a:rPr>
              <a:t>- </a:t>
            </a:r>
            <a:r>
              <a:rPr lang="ru-RU" sz="1199" b="1" dirty="0" err="1" smtClean="0">
                <a:solidFill>
                  <a:schemeClr val="dk1"/>
                </a:solidFill>
              </a:rPr>
              <a:t>conduct</a:t>
            </a:r>
            <a:r>
              <a:rPr lang="ru-RU" sz="1199" b="1" dirty="0" smtClean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measurements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using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unmanned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aerospace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systems</a:t>
            </a:r>
            <a:r>
              <a:rPr lang="ru-RU" sz="1199" b="1" dirty="0">
                <a:solidFill>
                  <a:schemeClr val="dk1"/>
                </a:solidFill>
              </a:rPr>
              <a:t>: </a:t>
            </a:r>
            <a:r>
              <a:rPr lang="ru-RU" sz="1199" b="1" dirty="0" err="1">
                <a:solidFill>
                  <a:schemeClr val="dk1"/>
                </a:solidFill>
              </a:rPr>
              <a:t>drones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and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unmanned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aerial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vehicles</a:t>
            </a:r>
            <a:endParaRPr sz="1199" b="1" dirty="0">
              <a:solidFill>
                <a:schemeClr val="dk1"/>
              </a:solidFill>
            </a:endParaRPr>
          </a:p>
          <a:p>
            <a:pPr marL="269999" lvl="0" indent="0" algn="l" rtl="0"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199" b="1" dirty="0" smtClean="0">
                <a:solidFill>
                  <a:schemeClr val="dk1"/>
                </a:solidFill>
              </a:rPr>
              <a:t>- </a:t>
            </a:r>
            <a:r>
              <a:rPr lang="ru-RU" sz="1199" b="1" dirty="0" err="1" smtClean="0">
                <a:solidFill>
                  <a:schemeClr val="dk1"/>
                </a:solidFill>
              </a:rPr>
              <a:t>analyze</a:t>
            </a:r>
            <a:r>
              <a:rPr lang="ru-RU" sz="1199" b="1" dirty="0" smtClean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data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from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drones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and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unmanned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aerial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vehicles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and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generate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accurate</a:t>
            </a:r>
            <a:r>
              <a:rPr lang="ru-RU" sz="1199" b="1" dirty="0">
                <a:solidFill>
                  <a:schemeClr val="dk1"/>
                </a:solidFill>
              </a:rPr>
              <a:t> 3D </a:t>
            </a:r>
            <a:r>
              <a:rPr lang="ru-RU" sz="1199" b="1" dirty="0" err="1">
                <a:solidFill>
                  <a:schemeClr val="dk1"/>
                </a:solidFill>
              </a:rPr>
              <a:t>terrain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models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using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artificial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intelligence</a:t>
            </a:r>
            <a:endParaRPr sz="1199" b="1" dirty="0">
              <a:solidFill>
                <a:schemeClr val="dk1"/>
              </a:solidFill>
            </a:endParaRPr>
          </a:p>
          <a:p>
            <a:pPr marL="269999" lvl="0" indent="0" algn="l" rtl="0"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199" b="1" dirty="0" smtClean="0">
                <a:solidFill>
                  <a:schemeClr val="dk1"/>
                </a:solidFill>
              </a:rPr>
              <a:t>- </a:t>
            </a:r>
            <a:r>
              <a:rPr lang="ru-RU" sz="1199" b="1" dirty="0" err="1" smtClean="0">
                <a:solidFill>
                  <a:schemeClr val="dk1"/>
                </a:solidFill>
              </a:rPr>
              <a:t>manage</a:t>
            </a:r>
            <a:r>
              <a:rPr lang="ru-RU" sz="1199" b="1" dirty="0" smtClean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the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land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and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property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complex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of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an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enterprise</a:t>
            </a:r>
            <a:r>
              <a:rPr lang="ru-RU" sz="1199" b="1" dirty="0">
                <a:solidFill>
                  <a:schemeClr val="dk1"/>
                </a:solidFill>
              </a:rPr>
              <a:t>, </a:t>
            </a:r>
            <a:r>
              <a:rPr lang="ru-RU" sz="1199" b="1" dirty="0" err="1">
                <a:solidFill>
                  <a:schemeClr val="dk1"/>
                </a:solidFill>
              </a:rPr>
              <a:t>region</a:t>
            </a:r>
            <a:r>
              <a:rPr lang="ru-RU" sz="1199" b="1" dirty="0">
                <a:solidFill>
                  <a:schemeClr val="dk1"/>
                </a:solidFill>
              </a:rPr>
              <a:t>, </a:t>
            </a:r>
            <a:r>
              <a:rPr lang="ru-RU" sz="1199" b="1" dirty="0" err="1">
                <a:solidFill>
                  <a:schemeClr val="dk1"/>
                </a:solidFill>
              </a:rPr>
              <a:t>country</a:t>
            </a:r>
            <a:endParaRPr sz="1199" b="1" dirty="0">
              <a:solidFill>
                <a:schemeClr val="dk1"/>
              </a:solidFill>
            </a:endParaRPr>
          </a:p>
          <a:p>
            <a:pPr marL="269999" marR="103442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99" b="1" dirty="0" smtClean="0">
                <a:solidFill>
                  <a:schemeClr val="dk1"/>
                </a:solidFill>
              </a:rPr>
              <a:t>- </a:t>
            </a:r>
            <a:r>
              <a:rPr lang="ru-RU" sz="1199" b="1" dirty="0" err="1" smtClean="0">
                <a:solidFill>
                  <a:schemeClr val="dk1"/>
                </a:solidFill>
              </a:rPr>
              <a:t>create</a:t>
            </a:r>
            <a:r>
              <a:rPr lang="ru-RU" sz="1199" b="1" dirty="0" smtClean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land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development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projects</a:t>
            </a:r>
            <a:r>
              <a:rPr lang="ru-RU" sz="1199" b="1" dirty="0">
                <a:solidFill>
                  <a:schemeClr val="dk1"/>
                </a:solidFill>
              </a:rPr>
              <a:t>, </a:t>
            </a:r>
            <a:r>
              <a:rPr lang="ru-RU" sz="1199" b="1" dirty="0" err="1">
                <a:solidFill>
                  <a:schemeClr val="dk1"/>
                </a:solidFill>
              </a:rPr>
              <a:t>investment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and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land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management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projects</a:t>
            </a:r>
            <a:r>
              <a:rPr lang="ru-RU" sz="1199" b="1" dirty="0">
                <a:solidFill>
                  <a:schemeClr val="dk1"/>
                </a:solidFill>
              </a:rPr>
              <a:t> </a:t>
            </a:r>
            <a:r>
              <a:rPr lang="ru-RU" sz="1199" b="1" dirty="0" err="1">
                <a:solidFill>
                  <a:schemeClr val="dk1"/>
                </a:solidFill>
              </a:rPr>
              <a:t>using</a:t>
            </a:r>
            <a:r>
              <a:rPr lang="ru-RU" sz="1199" b="1" dirty="0">
                <a:solidFill>
                  <a:schemeClr val="dk1"/>
                </a:solidFill>
              </a:rPr>
              <a:t> GIS </a:t>
            </a:r>
            <a:r>
              <a:rPr lang="ru-RU" sz="1199" b="1" dirty="0" err="1">
                <a:solidFill>
                  <a:schemeClr val="dk1"/>
                </a:solidFill>
              </a:rPr>
              <a:t>technologies</a:t>
            </a:r>
            <a:endParaRPr sz="1199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181641" y="127379"/>
            <a:ext cx="7564049" cy="28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69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99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FACULTY OF TECHNICAL SERVICE OF AGROINDUSTRIAL COMPLEXES</a:t>
            </a:r>
            <a:endParaRPr sz="1699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178518" y="523688"/>
            <a:ext cx="893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200" rIns="0" bIns="0" anchor="t" anchorCtr="0">
            <a:spAutoFit/>
          </a:bodyPr>
          <a:lstStyle/>
          <a:p>
            <a:pPr marL="139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BACHELOR'S DEGREE PROGRAMS</a:t>
            </a:r>
            <a:endParaRPr sz="1300" b="1" i="0" u="none" strike="noStrike" cap="none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785"/>
              </a:spcBef>
              <a:spcAft>
                <a:spcPts val="0"/>
              </a:spcAft>
              <a:buNone/>
            </a:pPr>
            <a:r>
              <a:rPr lang="ru-RU" sz="1299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3.03.03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Operation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technological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machines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complexes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0676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- Car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35.03.06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Agroengineering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7119" marR="0" lvl="0" indent="-95193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Digital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systems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agro-industrial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4581" marR="0" lvl="0" indent="-92653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Technical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agro-industrial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62" marR="0" lvl="0" indent="0" algn="l" rtl="0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MASTER'S DEGREE PROGRAMS</a:t>
            </a:r>
            <a:endParaRPr sz="1200" b="1" i="0" u="none" strike="noStrike" cap="none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77" marR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23.04.03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Operation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technological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machines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complexes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94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- Car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7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35.04.06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Agroengineering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83120" marR="0" lvl="0" indent="-93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Management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technological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processes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agro-industrial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1" i="0" u="none" strike="noStrike" cap="none" dirty="0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91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14"/>
              </a:spcBef>
              <a:spcAft>
                <a:spcPts val="0"/>
              </a:spcAft>
              <a:buClr>
                <a:srgbClr val="242424"/>
              </a:buClr>
              <a:buSzPts val="1200"/>
              <a:buFont typeface="Times New Roman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0055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9" b="1" i="0" u="none" strike="noStrike" cap="none" dirty="0">
                <a:solidFill>
                  <a:srgbClr val="974707"/>
                </a:solidFill>
                <a:latin typeface="Arial"/>
                <a:ea typeface="Arial"/>
                <a:cs typeface="Arial"/>
                <a:sym typeface="Arial"/>
              </a:rPr>
              <a:t>WE WILL TEACH YOU</a:t>
            </a:r>
            <a:endParaRPr sz="1299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08173" marR="555292" lvl="0" indent="-28684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	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agricultural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machinery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units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intelligent</a:t>
            </a:r>
            <a:r>
              <a:rPr lang="ru-RU" sz="1200" b="1" dirty="0"/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automated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unmanned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systems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08173" marR="252577" lvl="1" indent="-286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technological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processes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precision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farming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systems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ru-RU" sz="1200" b="1" dirty="0"/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artificial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intelligence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08173" marR="0" lvl="1" indent="-28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agricultural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machinery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operator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analyze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harvest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ru-RU" sz="1200" b="1" dirty="0"/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smartphone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08173" marR="0" lvl="1" indent="-28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parts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3D </a:t>
            </a:r>
            <a:r>
              <a:rPr lang="ru-RU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11" y="3217401"/>
            <a:ext cx="384960" cy="38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8" y="3203693"/>
            <a:ext cx="3129951" cy="21112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1780" y="523688"/>
            <a:ext cx="3323702" cy="284203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 flipH="1">
            <a:off x="78629" y="70815"/>
            <a:ext cx="9138164" cy="28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269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FACULTY OF ZOOTECHNY</a:t>
            </a:r>
            <a:endParaRPr dirty="0"/>
          </a:p>
        </p:txBody>
      </p:sp>
      <p:sp>
        <p:nvSpPr>
          <p:cNvPr id="191" name="Google Shape;191;p30"/>
          <p:cNvSpPr txBox="1"/>
          <p:nvPr/>
        </p:nvSpPr>
        <p:spPr>
          <a:xfrm>
            <a:off x="78629" y="467817"/>
            <a:ext cx="4129224" cy="221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450" rIns="0" bIns="0" anchor="t" anchorCtr="0">
            <a:spAutoFit/>
          </a:bodyPr>
          <a:lstStyle/>
          <a:p>
            <a:pPr marL="139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9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BACHELOR'S DEGREE PROGRAMS</a:t>
            </a:r>
            <a:endParaRPr sz="1299" b="0" i="0" u="none" strike="noStrike" cap="none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36.03.02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Zootechny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2677" marR="0" lvl="0" indent="-95192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technologies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husbandry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2677" marR="0" lvl="0" indent="-9519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Zootechnology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agribusiness</a:t>
            </a:r>
            <a:endParaRPr sz="1200" b="1" i="0" u="none" strike="noStrike" cap="none" dirty="0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7484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62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1299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MASTER'S DEGREE PROGRAMS</a:t>
            </a:r>
            <a:endParaRPr sz="1299" b="1" i="0" u="none" strike="noStrike" cap="none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77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36.04.02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Zootechny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0139" marR="0" lvl="0" indent="-9265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125655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              -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breeding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  <a:p>
            <a:pPr marL="12692" marR="125655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technological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processes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husbandry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4604111" y="3296728"/>
            <a:ext cx="4413300" cy="15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9129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9" b="1" i="0" u="none" strike="noStrike" cap="none" dirty="0">
                <a:solidFill>
                  <a:srgbClr val="974707"/>
                </a:solidFill>
                <a:latin typeface="Arial"/>
                <a:ea typeface="Arial"/>
                <a:cs typeface="Arial"/>
                <a:sym typeface="Arial"/>
              </a:rPr>
              <a:t>WE WILL TEACH YOU</a:t>
            </a:r>
            <a:endParaRPr sz="1299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9" b="0" i="0" u="none" strike="noStrike" cap="none" dirty="0" smtClean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200" b="1" i="0" u="none" strike="noStrike" cap="none" dirty="0" err="1" smtClean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r>
              <a:rPr lang="ru-RU" sz="1200" b="1" i="0" u="none" strike="noStrike" cap="none" dirty="0" smtClean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selection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breeding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885" marR="0" lvl="0" indent="-95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technologies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increasing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productivity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ru-RU" sz="1200" b="1" dirty="0"/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marker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selection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885" marR="5077" lvl="0" indent="-951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assessing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breeding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farm</a:t>
            </a:r>
            <a:r>
              <a:rPr lang="ru-RU" sz="1200" b="1" dirty="0">
                <a:solidFill>
                  <a:srgbClr val="242424"/>
                </a:solidFill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animals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poultry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breeding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885" marR="0" lvl="0" indent="-951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models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genetic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correction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885" marR="0" lvl="0" indent="-951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implement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targeted</a:t>
            </a:r>
            <a:r>
              <a:rPr lang="ru-RU" sz="12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selection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6455" y="407722"/>
            <a:ext cx="2379000" cy="26652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1213" y="763900"/>
            <a:ext cx="2413200" cy="23091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945275"/>
            <a:ext cx="4129200" cy="23727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1808" y="3159904"/>
            <a:ext cx="384605" cy="384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74949" y="74637"/>
            <a:ext cx="6210695" cy="28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5838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FACULTY OF ECONOMICS</a:t>
            </a:r>
            <a:endParaRPr dirty="0"/>
          </a:p>
        </p:txBody>
      </p:sp>
      <p:sp>
        <p:nvSpPr>
          <p:cNvPr id="202" name="Google Shape;202;p31"/>
          <p:cNvSpPr txBox="1"/>
          <p:nvPr/>
        </p:nvSpPr>
        <p:spPr>
          <a:xfrm>
            <a:off x="99506" y="364324"/>
            <a:ext cx="3590685" cy="491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L="139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BACHELOR'S DEGREE PROGRAMS</a:t>
            </a:r>
            <a:endParaRPr sz="1200" b="1" i="0" u="none" strike="noStrike" cap="none">
              <a:solidFill>
                <a:srgbClr val="9748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62" marR="0" lvl="0" indent="0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None/>
            </a:pPr>
            <a:endParaRPr sz="800" b="1" i="0" u="none" strike="noStrike" cap="none">
              <a:solidFill>
                <a:srgbClr val="9748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09.03.02 Information systems and technologies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5465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- Information systems and technologies in business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2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38.03.01 Economics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5427" marR="0" lvl="3" indent="-7996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Finance and credit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5427" marR="0" lvl="3" indent="-79961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Accounting, analysis and audit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5427" marR="0" lvl="3" indent="-79961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Accounting, control and financial analysis in business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5427" marR="0" lvl="3" indent="-7996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Applied Economics and Finance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2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38.03.02  Management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5427" marR="0" lvl="3" indent="-79961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Production management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5427" marR="0" lvl="3" indent="-79961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State and municipal administration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5427" marR="0" lvl="3" indent="-79961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Economics and organization management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40.03.01 Jurisprudence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5465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- Civil law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62" marR="0" lvl="0" indent="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MASTER'S DEGREE PROGRAMS</a:t>
            </a:r>
            <a:endParaRPr sz="1200" b="1" i="0" u="none" strike="noStrike" cap="none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77" marR="1665239" lvl="0" indent="0" algn="l" rtl="0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09.04.02 Information systems and technologies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38.04.01 Economics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1446" marR="0" lvl="3" indent="-799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Accounting, economic analysis </a:t>
            </a:r>
            <a:endParaRPr sz="1050" b="1" i="0" u="none" strike="noStrike" cap="none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148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 financial control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2934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Business analytics and financial </a:t>
            </a:r>
            <a:endParaRPr sz="1050" b="1" i="0" u="none" strike="noStrike" cap="none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148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77" marR="0" lvl="2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38.04.02 Management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5081" marR="0" lvl="3" indent="-786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Management of organizations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7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40.04.01 Jurisprudence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5012617" y="3141471"/>
            <a:ext cx="39168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27923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99" b="1" i="0" u="none" strike="noStrike" cap="none" dirty="0">
                <a:solidFill>
                  <a:srgbClr val="974707"/>
                </a:solidFill>
                <a:latin typeface="Arial"/>
                <a:ea typeface="Arial"/>
                <a:cs typeface="Arial"/>
                <a:sym typeface="Arial"/>
              </a:rPr>
              <a:t>WE WILL TEACH YOU</a:t>
            </a:r>
            <a:endParaRPr sz="1199" b="1" i="0" u="none" strike="noStrike" cap="none" dirty="0">
              <a:solidFill>
                <a:srgbClr val="974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9232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199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5" marR="0" lvl="0" indent="-28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artificial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intelligence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analyze</a:t>
            </a:r>
            <a:r>
              <a:rPr lang="ru-RU" sz="1100" b="1" dirty="0"/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5077" lvl="0" indent="-286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enterprises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behind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managing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cash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flows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47419" lvl="0" indent="-286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100" b="1" dirty="0"/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successful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projects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0" lvl="0" indent="-286213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resolve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disputes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civil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inheritance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corporate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insurance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cases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31"/>
          <p:cNvGrpSpPr/>
          <p:nvPr/>
        </p:nvGrpSpPr>
        <p:grpSpPr>
          <a:xfrm>
            <a:off x="2933597" y="74637"/>
            <a:ext cx="6152343" cy="5045064"/>
            <a:chOff x="2922468" y="64134"/>
            <a:chExt cx="6149268" cy="5048093"/>
          </a:xfrm>
        </p:grpSpPr>
        <p:pic>
          <p:nvPicPr>
            <p:cNvPr id="205" name="Google Shape;205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80126" y="64134"/>
              <a:ext cx="3491610" cy="2328926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  <p:pic>
          <p:nvPicPr>
            <p:cNvPr id="206" name="Google Shape;206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62628" y="858773"/>
              <a:ext cx="2060448" cy="2164333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  <p:pic>
          <p:nvPicPr>
            <p:cNvPr id="207" name="Google Shape;207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83096" y="3142695"/>
              <a:ext cx="385190" cy="385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22468" y="3072723"/>
              <a:ext cx="1960628" cy="2039504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 flipH="1">
            <a:off x="128345" y="50756"/>
            <a:ext cx="8559251" cy="28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123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DEPARTMENT OF POSTGRADUATE AND DOCTORAL STUDIES</a:t>
            </a:r>
            <a:endParaRPr dirty="0"/>
          </a:p>
        </p:txBody>
      </p:sp>
      <p:sp>
        <p:nvSpPr>
          <p:cNvPr id="214" name="Google Shape;214;p32"/>
          <p:cNvSpPr txBox="1"/>
          <p:nvPr/>
        </p:nvSpPr>
        <p:spPr>
          <a:xfrm>
            <a:off x="255053" y="425704"/>
            <a:ext cx="2329694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POSTGRADUATE</a:t>
            </a:r>
            <a:r>
              <a:rPr lang="ru-RU" sz="1299" b="1" i="0" u="none" strike="noStrike" cap="none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PROGRAMS</a:t>
            </a:r>
            <a:endParaRPr sz="1299" b="0" i="0" u="none" strike="noStrike" cap="none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253450" y="694675"/>
            <a:ext cx="5289600" cy="1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L="12692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1.5.15 </a:t>
            </a:r>
            <a:r>
              <a:rPr lang="ru-RU" sz="1050" b="1">
                <a:solidFill>
                  <a:schemeClr val="dk1"/>
                </a:solidFill>
              </a:rPr>
              <a:t>Ecology 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1.5.19 </a:t>
            </a:r>
            <a:r>
              <a:rPr lang="ru-RU" sz="1050" b="1">
                <a:solidFill>
                  <a:schemeClr val="dk1"/>
                </a:solidFill>
              </a:rPr>
              <a:t>Soil science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1.5.21</a:t>
            </a:r>
            <a:r>
              <a:rPr lang="ru-RU" sz="1050" b="1">
                <a:solidFill>
                  <a:schemeClr val="dk1"/>
                </a:solidFill>
              </a:rPr>
              <a:t> Physiology and biochemistry of plants</a:t>
            </a:r>
            <a:endParaRPr sz="1050" b="1"/>
          </a:p>
          <a:p>
            <a:pPr marL="12692" marR="0" lvl="0" indent="0" algn="l" rtl="0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1.6.15 </a:t>
            </a:r>
            <a:r>
              <a:rPr lang="ru-RU" sz="1050" b="1">
                <a:solidFill>
                  <a:schemeClr val="dk1"/>
                </a:solidFill>
              </a:rPr>
              <a:t>Land management, cadastre and land monitoring 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1.6.22</a:t>
            </a:r>
            <a:r>
              <a:rPr lang="ru-RU" sz="1050" b="1">
                <a:solidFill>
                  <a:schemeClr val="dk1"/>
                </a:solidFill>
              </a:rPr>
              <a:t> Geodesy</a:t>
            </a:r>
            <a:endParaRPr sz="1050" b="1"/>
          </a:p>
          <a:p>
            <a:pPr marL="12692" marR="0" lvl="0" indent="0" algn="l" rtl="0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4.1.1 </a:t>
            </a:r>
            <a:r>
              <a:rPr lang="ru-RU" sz="1050" b="1">
                <a:solidFill>
                  <a:schemeClr val="dk1"/>
                </a:solidFill>
              </a:rPr>
              <a:t>General agriculture and crop production</a:t>
            </a:r>
            <a:endParaRPr sz="1050" b="1"/>
          </a:p>
          <a:p>
            <a:pPr marL="12692" marR="0" lvl="0" indent="0" algn="l" rtl="0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4.1.2 </a:t>
            </a:r>
            <a:r>
              <a:rPr lang="ru-RU" sz="1050" b="1">
                <a:solidFill>
                  <a:schemeClr val="dk1"/>
                </a:solidFill>
              </a:rPr>
              <a:t>Plant breeding, seed production and biotechnology </a:t>
            </a:r>
            <a:endParaRPr sz="1050" b="1"/>
          </a:p>
          <a:p>
            <a:pPr marL="12692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4.1.3 </a:t>
            </a:r>
            <a:r>
              <a:rPr lang="ru-RU" sz="1050" b="1">
                <a:solidFill>
                  <a:schemeClr val="dk1"/>
                </a:solidFill>
              </a:rPr>
              <a:t>Agrochemistry, agro-soil science, plant protection and quarantine 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4.1.5 </a:t>
            </a:r>
            <a:r>
              <a:rPr lang="ru-RU" sz="1050" b="1">
                <a:solidFill>
                  <a:schemeClr val="dk1"/>
                </a:solidFill>
              </a:rPr>
              <a:t>Melioration, water management and agrophysics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2877755" y="5657530"/>
            <a:ext cx="40626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2692" marR="104775" lvl="0" indent="0" algn="l" rtl="0">
              <a:lnSpc>
                <a:spcPct val="106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104775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104775" lvl="0" indent="0" algn="l" rtl="0">
              <a:lnSpc>
                <a:spcPct val="1062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104775" lvl="0" indent="0" algn="l" rtl="0">
              <a:lnSpc>
                <a:spcPct val="1062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75" y="2580625"/>
            <a:ext cx="3811800" cy="27375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2970" y="474442"/>
            <a:ext cx="3598200" cy="2398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>
            <a:off x="4136075" y="3054375"/>
            <a:ext cx="4805700" cy="2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92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4.2.1 </a:t>
            </a:r>
            <a:r>
              <a:rPr lang="ru-RU" sz="1050" b="1">
                <a:solidFill>
                  <a:schemeClr val="dk1"/>
                </a:solidFill>
              </a:rPr>
              <a:t>Animal pathology, morphology, physiology, pharmacology and toxicology </a:t>
            </a:r>
            <a:endParaRPr sz="1050" b="1">
              <a:solidFill>
                <a:schemeClr val="dk1"/>
              </a:solidFill>
            </a:endParaRPr>
          </a:p>
          <a:p>
            <a:pPr marL="12692" marR="5077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4.2.2 </a:t>
            </a:r>
            <a:r>
              <a:rPr lang="ru-RU" sz="1050" b="1">
                <a:solidFill>
                  <a:schemeClr val="dk1"/>
                </a:solidFill>
              </a:rPr>
              <a:t>Sanitation, hygiene, ecology, veterinary and sanitary expertise and biosafety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4.2.3 </a:t>
            </a:r>
            <a:r>
              <a:rPr lang="ru-RU" sz="1050" b="1">
                <a:solidFill>
                  <a:schemeClr val="dk1"/>
                </a:solidFill>
              </a:rPr>
              <a:t>Infectious diseases and animal immunology</a:t>
            </a: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4.2.4 </a:t>
            </a:r>
            <a:r>
              <a:rPr lang="ru-RU" sz="1050" b="1">
                <a:solidFill>
                  <a:schemeClr val="dk1"/>
                </a:solidFill>
              </a:rPr>
              <a:t>Private animal husbandry, feeding, technologies of feed preparation and production of livestock products</a:t>
            </a:r>
            <a:endParaRPr sz="1050" b="1">
              <a:solidFill>
                <a:schemeClr val="dk1"/>
              </a:solidFill>
            </a:endParaRPr>
          </a:p>
          <a:p>
            <a:pPr marL="12692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50" b="1">
                <a:solidFill>
                  <a:schemeClr val="dk1"/>
                </a:solidFill>
              </a:rPr>
              <a:t>4.3.1 Technologies, machinery and equipment for the agro-industrial complex</a:t>
            </a:r>
            <a:endParaRPr sz="1050" b="1">
              <a:solidFill>
                <a:schemeClr val="dk1"/>
              </a:solidFill>
            </a:endParaRPr>
          </a:p>
          <a:p>
            <a:pPr marL="12692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50" b="1">
                <a:solidFill>
                  <a:schemeClr val="dk1"/>
                </a:solidFill>
              </a:rPr>
              <a:t>4.3.5. Biotechnology of food and biologically active substances</a:t>
            </a:r>
            <a:endParaRPr sz="1050" b="1">
              <a:solidFill>
                <a:schemeClr val="dk1"/>
              </a:solidFill>
            </a:endParaRPr>
          </a:p>
          <a:p>
            <a:pPr marL="12692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50" b="1">
                <a:solidFill>
                  <a:schemeClr val="dk1"/>
                </a:solidFill>
              </a:rPr>
              <a:t>5.2.3 Regional and sectoral economy</a:t>
            </a:r>
            <a:endParaRPr sz="105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 flipH="1">
            <a:off x="139568" y="111159"/>
            <a:ext cx="9138544" cy="28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123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UNIQUE AND MODERN CAMPUS INFRASTRUCTURE</a:t>
            </a:r>
            <a:endParaRPr dirty="0"/>
          </a:p>
        </p:txBody>
      </p:sp>
      <p:sp>
        <p:nvSpPr>
          <p:cNvPr id="225" name="Google Shape;225;p33"/>
          <p:cNvSpPr txBox="1"/>
          <p:nvPr/>
        </p:nvSpPr>
        <p:spPr>
          <a:xfrm>
            <a:off x="163987" y="423090"/>
            <a:ext cx="4962300" cy="208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825" rIns="0" bIns="0" anchor="t" anchorCtr="0">
            <a:spAutoFit/>
          </a:bodyPr>
          <a:lstStyle/>
          <a:p>
            <a:pPr marL="298906" marR="0" lvl="0" indent="-28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DORMITORIES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0" lvl="0" indent="-28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en-US" sz="105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1050" b="1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SPORT COMPLEXES AND A</a:t>
            </a:r>
            <a:r>
              <a:rPr lang="ru-RU" sz="105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SWIMMING POOL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0" lvl="0" indent="-28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CULTURE PALACE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0" lvl="0" indent="-28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CAFES AND FOOD OUTLETS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0" lvl="0" indent="-28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GROCERY STORES, ONLINE GOODS DISCHARGE </a:t>
            </a:r>
            <a:r>
              <a:rPr lang="ru-RU" sz="1050" b="1" dirty="0">
                <a:solidFill>
                  <a:schemeClr val="dk1"/>
                </a:solidFill>
              </a:rPr>
              <a:t> </a:t>
            </a:r>
            <a:r>
              <a:rPr lang="ru-RU" sz="105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POINTS FROM</a:t>
            </a:r>
            <a:r>
              <a:rPr lang="ru-RU" sz="1050" b="1" dirty="0">
                <a:solidFill>
                  <a:schemeClr val="dk1"/>
                </a:solidFill>
              </a:rPr>
              <a:t> </a:t>
            </a:r>
            <a:r>
              <a:rPr lang="ru-RU" sz="105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</a:t>
            </a: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SITES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0" lvl="0" indent="-28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POLYCLINIC AND CHAIN OF </a:t>
            </a:r>
            <a:r>
              <a:rPr lang="ru-RU" sz="105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PHARMACIES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884659" lvl="0" indent="-28684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EDUCATIONAL AND EXPERIMENTAL FARM, </a:t>
            </a:r>
            <a:r>
              <a:rPr lang="ru-RU" sz="105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BOTANICAL</a:t>
            </a:r>
            <a:r>
              <a:rPr lang="ru-RU" sz="1050" b="1" dirty="0" smtClean="0">
                <a:solidFill>
                  <a:schemeClr val="dk1"/>
                </a:solidFill>
              </a:rPr>
              <a:t> </a:t>
            </a: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GARDEN, ARBORETUM AND LAKE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3"/>
          <p:cNvSpPr txBox="1"/>
          <p:nvPr/>
        </p:nvSpPr>
        <p:spPr>
          <a:xfrm>
            <a:off x="4792769" y="467577"/>
            <a:ext cx="4485300" cy="22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825" rIns="0" bIns="0" anchor="t" anchorCtr="0">
            <a:spAutoFit/>
          </a:bodyPr>
          <a:lstStyle/>
          <a:p>
            <a:pPr marL="298906" marR="0" lvl="0" indent="-28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 AGRICULTURAL LIBRARY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0" lvl="0" indent="-286213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SITUATION CENTER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0" lvl="0" indent="-28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 OF YOUTH INITIATIVES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0" lvl="0" indent="-28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INCUBATOR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0" lvl="0" indent="-28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DESIGN BUREAU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0" lvl="0" indent="-28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VETERINARY CLINIC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002" marR="5077" lvl="0" indent="-284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20 MODERN RESEARCH LABORATORIES AND CARBON POLYGON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0" lvl="0" indent="-28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LAUNDRY CHAIN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0" lvl="0" indent="-28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BUS STOPS WITHIN WALKING DISTANCE</a:t>
            </a:r>
            <a:endParaRPr sz="1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8" y="2873310"/>
            <a:ext cx="9138544" cy="244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325725" y="203028"/>
            <a:ext cx="6343299" cy="30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269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UNIQUE AND MODERN CAMPUS INFRASTRUCTURE</a:t>
            </a:r>
            <a:endParaRPr dirty="0"/>
          </a:p>
        </p:txBody>
      </p:sp>
      <p:sp>
        <p:nvSpPr>
          <p:cNvPr id="233" name="Google Shape;233;p34"/>
          <p:cNvSpPr txBox="1"/>
          <p:nvPr/>
        </p:nvSpPr>
        <p:spPr>
          <a:xfrm>
            <a:off x="313540" y="4190733"/>
            <a:ext cx="8525660" cy="103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974707"/>
                </a:solidFill>
                <a:latin typeface="Arial"/>
                <a:ea typeface="Arial"/>
                <a:cs typeface="Arial"/>
                <a:sym typeface="Arial"/>
              </a:rPr>
              <a:t>100% PLACES AVAILABLE IN DORMITORIES FOR FOREIGN CITIZENS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DOUBLE AND TRIPLE FURNISHED ROOMS (THE COST PER SEAT IS $17.23 PER MONTH)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THE DORMITORIES ARE EQUIPPED WITH SHOWER AND BATHROOMS, KITCHENS, LAUNDRY FACILITIES AND ROOMS FOR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INDEPENDENT WORK AND FREE TIME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985" y="721690"/>
            <a:ext cx="2374800" cy="17139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35" name="Google Shape;23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6783" y="735779"/>
            <a:ext cx="2126700" cy="17217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36" name="Google Shape;23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984" y="2534564"/>
            <a:ext cx="1129500" cy="15657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37" name="Google Shape;237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7308" y="2520232"/>
            <a:ext cx="2670900" cy="2169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38" name="Google Shape;238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13887" y="2524154"/>
            <a:ext cx="1097400" cy="15675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39" name="Google Shape;239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90983" y="2520244"/>
            <a:ext cx="1738200" cy="15753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40" name="Google Shape;240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10315" y="2521273"/>
            <a:ext cx="1716900" cy="15729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41" name="Google Shape;241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00317" y="735779"/>
            <a:ext cx="1932900" cy="1699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42" name="Google Shape;242;p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43722" y="735778"/>
            <a:ext cx="1954800" cy="17139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/>
          <p:nvPr/>
        </p:nvSpPr>
        <p:spPr>
          <a:xfrm>
            <a:off x="359093" y="202548"/>
            <a:ext cx="8595043" cy="37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85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RESEARCH PRIORITIES</a:t>
            </a:r>
            <a:endParaRPr sz="2400" b="1" i="0" u="none" strike="noStrike" cap="none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6"/>
          <p:cNvSpPr txBox="1"/>
          <p:nvPr/>
        </p:nvSpPr>
        <p:spPr>
          <a:xfrm>
            <a:off x="263843" y="870925"/>
            <a:ext cx="2809240" cy="43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BREEDING AND GENETICS IN PLANT PRODUCTION</a:t>
            </a:r>
            <a:endParaRPr sz="1400" b="1" i="0" u="none" strike="noStrike" cap="none" dirty="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263843" y="1390272"/>
            <a:ext cx="2809240" cy="45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ru-RU" sz="14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Agricultural</a:t>
            </a: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crops</a:t>
            </a: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future</a:t>
            </a: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6"/>
          <p:cNvSpPr txBox="1"/>
          <p:nvPr/>
        </p:nvSpPr>
        <p:spPr>
          <a:xfrm>
            <a:off x="6082983" y="870925"/>
            <a:ext cx="2809240" cy="410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ECOLOGY AND CLIMATE</a:t>
            </a:r>
            <a:endParaRPr sz="1400" b="1" i="0" u="none" strike="noStrike" cap="none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6"/>
          <p:cNvSpPr txBox="1"/>
          <p:nvPr/>
        </p:nvSpPr>
        <p:spPr>
          <a:xfrm>
            <a:off x="6064329" y="1255998"/>
            <a:ext cx="2809239" cy="60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ru-RU" sz="14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Impact Assessment </a:t>
            </a:r>
            <a:r>
              <a:rPr lang="ru-RU" sz="14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Agricultural</a:t>
            </a: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Production"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6"/>
          <p:cNvSpPr txBox="1"/>
          <p:nvPr/>
        </p:nvSpPr>
        <p:spPr>
          <a:xfrm>
            <a:off x="6175374" y="4651027"/>
            <a:ext cx="2809240" cy="69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Cabron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Proving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</a:t>
            </a:r>
            <a:endParaRPr lang="ru-RU"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Omsk SAU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6"/>
          <p:cNvSpPr txBox="1"/>
          <p:nvPr/>
        </p:nvSpPr>
        <p:spPr>
          <a:xfrm>
            <a:off x="359093" y="4620108"/>
            <a:ext cx="3005972" cy="51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breeding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world-class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laboratory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6"/>
          <p:cNvSpPr txBox="1"/>
          <p:nvPr/>
        </p:nvSpPr>
        <p:spPr>
          <a:xfrm>
            <a:off x="3178175" y="870925"/>
            <a:ext cx="2809240" cy="49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EFFICIENT ANIMAL FARMING</a:t>
            </a:r>
            <a:endParaRPr sz="1400" b="1" i="0" u="none" strike="noStrike" cap="none" dirty="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6"/>
          <p:cNvSpPr txBox="1"/>
          <p:nvPr/>
        </p:nvSpPr>
        <p:spPr>
          <a:xfrm>
            <a:off x="3178175" y="1307536"/>
            <a:ext cx="2809240" cy="47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"Digital </a:t>
            </a:r>
            <a:r>
              <a:rPr lang="ru-RU" sz="14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genetic</a:t>
            </a: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technologies</a:t>
            </a: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husbandry</a:t>
            </a:r>
            <a:r>
              <a:rPr lang="ru-RU" sz="1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5985" y="2129062"/>
            <a:ext cx="2481580" cy="3040549"/>
          </a:xfrm>
          <a:prstGeom prst="bevel">
            <a:avLst>
              <a:gd name="adj" fmla="val 12500"/>
            </a:avLst>
          </a:prstGeom>
          <a:noFill/>
          <a:ln>
            <a:noFill/>
          </a:ln>
        </p:spPr>
      </p:pic>
      <p:pic>
        <p:nvPicPr>
          <p:cNvPr id="2" name="object 8">
            <a:extLst>
              <a:ext uri="{FF2B5EF4-FFF2-40B4-BE49-F238E27FC236}">
                <a16:creationId xmlns="" xmlns:a16="http://schemas.microsoft.com/office/drawing/2014/main" id="{101157D2-D068-384F-E124-6348E8AF8F7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070" y="2027491"/>
            <a:ext cx="2375059" cy="2533466"/>
          </a:xfrm>
          <a:prstGeom prst="rect">
            <a:avLst/>
          </a:prstGeom>
        </p:spPr>
      </p:pic>
      <p:pic>
        <p:nvPicPr>
          <p:cNvPr id="3" name="object 9">
            <a:extLst>
              <a:ext uri="{FF2B5EF4-FFF2-40B4-BE49-F238E27FC236}">
                <a16:creationId xmlns="" xmlns:a16="http://schemas.microsoft.com/office/drawing/2014/main" id="{8981453E-303A-697D-D655-95CF47EF064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6421" y="2027491"/>
            <a:ext cx="2587147" cy="25334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/>
          <p:nvPr/>
        </p:nvSpPr>
        <p:spPr>
          <a:xfrm>
            <a:off x="243782" y="671174"/>
            <a:ext cx="2489700" cy="44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3327" marR="84023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9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University Student</a:t>
            </a:r>
            <a:r>
              <a:rPr lang="ru-RU" sz="1299" b="1">
                <a:solidFill>
                  <a:srgbClr val="404040"/>
                </a:solidFill>
              </a:rPr>
              <a:t> </a:t>
            </a:r>
            <a:r>
              <a:rPr lang="ru-RU" sz="1299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Council</a:t>
            </a:r>
            <a:endParaRPr sz="12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endParaRPr sz="12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00" marR="698716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299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Intercultural Student</a:t>
            </a:r>
            <a:r>
              <a:rPr lang="ru-RU" sz="1299" b="1">
                <a:solidFill>
                  <a:srgbClr val="404040"/>
                </a:solidFill>
              </a:rPr>
              <a:t> </a:t>
            </a:r>
            <a:r>
              <a:rPr lang="ru-RU" sz="1299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endParaRPr sz="12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27" marR="0" lvl="0" indent="0" algn="l" rtl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None/>
            </a:pPr>
            <a:r>
              <a:rPr lang="ru-RU" sz="1299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Student Media Service</a:t>
            </a:r>
            <a:endParaRPr sz="12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77" marR="5077" lvl="0" indent="0" algn="l" rtl="0">
              <a:lnSpc>
                <a:spcPct val="100000"/>
              </a:lnSpc>
              <a:spcBef>
                <a:spcPts val="1309"/>
              </a:spcBef>
              <a:spcAft>
                <a:spcPts val="0"/>
              </a:spcAft>
              <a:buNone/>
            </a:pPr>
            <a:r>
              <a:rPr lang="ru-RU" sz="1299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Student activists of the</a:t>
            </a:r>
            <a:r>
              <a:rPr lang="ru-RU" sz="1299" b="1">
                <a:solidFill>
                  <a:srgbClr val="404040"/>
                </a:solidFill>
              </a:rPr>
              <a:t> </a:t>
            </a:r>
            <a:r>
              <a:rPr lang="ru-RU" sz="1299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Student Palace of Culture</a:t>
            </a:r>
            <a:endParaRPr sz="1299" b="1"/>
          </a:p>
          <a:p>
            <a:pPr marL="38077" marR="5077" lvl="0" indent="0" algn="l" rtl="0">
              <a:lnSpc>
                <a:spcPct val="100000"/>
              </a:lnSpc>
              <a:spcBef>
                <a:spcPts val="1309"/>
              </a:spcBef>
              <a:spcAft>
                <a:spcPts val="0"/>
              </a:spcAft>
              <a:buNone/>
            </a:pPr>
            <a:r>
              <a:rPr lang="ru-RU" sz="1299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Volunteer Center "Globus"</a:t>
            </a:r>
            <a:endParaRPr sz="1299" b="1">
              <a:solidFill>
                <a:srgbClr val="404040"/>
              </a:solidFill>
            </a:endParaRPr>
          </a:p>
          <a:p>
            <a:pPr marL="38077" marR="5077" lvl="0" indent="0" algn="l" rtl="0">
              <a:lnSpc>
                <a:spcPct val="100000"/>
              </a:lnSpc>
              <a:spcBef>
                <a:spcPts val="1309"/>
              </a:spcBef>
              <a:spcAft>
                <a:spcPts val="0"/>
              </a:spcAft>
              <a:buNone/>
            </a:pPr>
            <a:r>
              <a:rPr lang="ru-RU" sz="1299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Student brigades</a:t>
            </a:r>
            <a:endParaRPr sz="12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77" marR="0" lvl="0" indent="0" algn="l" rtl="0">
              <a:lnSpc>
                <a:spcPct val="100000"/>
              </a:lnSpc>
              <a:spcBef>
                <a:spcPts val="1084"/>
              </a:spcBef>
              <a:spcAft>
                <a:spcPts val="0"/>
              </a:spcAft>
              <a:buNone/>
            </a:pPr>
            <a:r>
              <a:rPr lang="ru-RU" sz="1299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Student sports club</a:t>
            </a:r>
            <a:endParaRPr sz="12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7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9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"Sapsan"</a:t>
            </a:r>
            <a:endParaRPr sz="12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430272" lvl="0" indent="0" algn="l" rtl="0">
              <a:lnSpc>
                <a:spcPct val="100000"/>
              </a:lnSpc>
              <a:spcBef>
                <a:spcPts val="1339"/>
              </a:spcBef>
              <a:spcAft>
                <a:spcPts val="0"/>
              </a:spcAft>
              <a:buNone/>
            </a:pPr>
            <a:r>
              <a:rPr lang="ru-RU" sz="1299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Student law enforcement</a:t>
            </a:r>
            <a:r>
              <a:rPr lang="ru-RU" sz="1299" b="1">
                <a:solidFill>
                  <a:srgbClr val="404040"/>
                </a:solidFill>
              </a:rPr>
              <a:t> </a:t>
            </a:r>
            <a:r>
              <a:rPr lang="ru-RU" sz="1299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squad "Kirovets"</a:t>
            </a:r>
            <a:endParaRPr sz="12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None/>
            </a:pPr>
            <a:endParaRPr sz="12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40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9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Historical and</a:t>
            </a:r>
            <a:r>
              <a:rPr lang="ru-RU" sz="1299" b="1"/>
              <a:t> </a:t>
            </a:r>
            <a:r>
              <a:rPr lang="ru-RU" sz="1299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Local History Club "CLIO"</a:t>
            </a:r>
            <a:endParaRPr sz="12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p35"/>
          <p:cNvGrpSpPr/>
          <p:nvPr/>
        </p:nvGrpSpPr>
        <p:grpSpPr>
          <a:xfrm>
            <a:off x="2479147" y="721817"/>
            <a:ext cx="6540213" cy="4531321"/>
            <a:chOff x="2477897" y="722248"/>
            <a:chExt cx="6544118" cy="4534027"/>
          </a:xfrm>
        </p:grpSpPr>
        <p:pic>
          <p:nvPicPr>
            <p:cNvPr id="267" name="Google Shape;267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80691" y="789177"/>
              <a:ext cx="1918588" cy="1407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77897" y="3832656"/>
              <a:ext cx="1289812" cy="934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86787" y="2122677"/>
              <a:ext cx="1449197" cy="17099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30777" y="1924938"/>
              <a:ext cx="2488819" cy="1447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3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456176" y="3203130"/>
              <a:ext cx="1443863" cy="924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3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65220" y="3263493"/>
              <a:ext cx="1303908" cy="9757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3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427727" y="3877830"/>
              <a:ext cx="1601851" cy="1210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3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083554" y="756792"/>
              <a:ext cx="1231341" cy="1366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3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84169" y="3944276"/>
              <a:ext cx="1043584" cy="1078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3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374388" y="722248"/>
              <a:ext cx="1812798" cy="13980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3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419595" y="3660812"/>
              <a:ext cx="2471038" cy="1380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3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198868" y="819657"/>
              <a:ext cx="1823085" cy="13260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3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312788" y="2044928"/>
              <a:ext cx="1686814" cy="1129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3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6567550" y="3058159"/>
              <a:ext cx="1344168" cy="1198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35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801868" y="3727703"/>
              <a:ext cx="2115312" cy="1528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3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93764" y="3919169"/>
              <a:ext cx="1731137" cy="1145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35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779769" y="2917647"/>
              <a:ext cx="821270" cy="995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3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7870062" y="2021966"/>
              <a:ext cx="1151953" cy="16601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5" name="Google Shape;285;p35"/>
          <p:cNvSpPr txBox="1">
            <a:spLocks noGrp="1"/>
          </p:cNvSpPr>
          <p:nvPr>
            <p:ph type="title"/>
          </p:nvPr>
        </p:nvSpPr>
        <p:spPr>
          <a:xfrm>
            <a:off x="131987" y="156623"/>
            <a:ext cx="3034073" cy="35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9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YOUTH  POLICY</a:t>
            </a:r>
            <a:endParaRPr sz="2199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6"/>
          <p:cNvGrpSpPr/>
          <p:nvPr/>
        </p:nvGrpSpPr>
        <p:grpSpPr>
          <a:xfrm>
            <a:off x="4462888" y="3790492"/>
            <a:ext cx="4620154" cy="1446424"/>
            <a:chOff x="4428743" y="3759072"/>
            <a:chExt cx="4622928" cy="1447292"/>
          </a:xfrm>
        </p:grpSpPr>
        <p:sp>
          <p:nvSpPr>
            <p:cNvPr id="291" name="Google Shape;291;p36"/>
            <p:cNvSpPr/>
            <p:nvPr/>
          </p:nvSpPr>
          <p:spPr>
            <a:xfrm>
              <a:off x="4428743" y="3759072"/>
              <a:ext cx="4622165" cy="1435027"/>
            </a:xfrm>
            <a:custGeom>
              <a:avLst/>
              <a:gdLst/>
              <a:ahLst/>
              <a:cxnLst/>
              <a:rect l="l" t="t" r="r" b="b"/>
              <a:pathLst>
                <a:path w="4622165" h="1446529" extrusionOk="0">
                  <a:moveTo>
                    <a:pt x="4379213" y="0"/>
                  </a:moveTo>
                  <a:lnTo>
                    <a:pt x="242950" y="0"/>
                  </a:lnTo>
                  <a:lnTo>
                    <a:pt x="207136" y="2667"/>
                  </a:lnTo>
                  <a:lnTo>
                    <a:pt x="140588" y="22606"/>
                  </a:lnTo>
                  <a:lnTo>
                    <a:pt x="83565" y="59436"/>
                  </a:lnTo>
                  <a:lnTo>
                    <a:pt x="39115" y="110362"/>
                  </a:lnTo>
                  <a:lnTo>
                    <a:pt x="10286" y="172593"/>
                  </a:lnTo>
                  <a:lnTo>
                    <a:pt x="0" y="242570"/>
                  </a:lnTo>
                  <a:lnTo>
                    <a:pt x="0" y="1212837"/>
                  </a:lnTo>
                  <a:lnTo>
                    <a:pt x="10286" y="1282890"/>
                  </a:lnTo>
                  <a:lnTo>
                    <a:pt x="39115" y="1344904"/>
                  </a:lnTo>
                  <a:lnTo>
                    <a:pt x="83565" y="1395895"/>
                  </a:lnTo>
                  <a:lnTo>
                    <a:pt x="140588" y="1432849"/>
                  </a:lnTo>
                  <a:lnTo>
                    <a:pt x="178307" y="1446348"/>
                  </a:lnTo>
                  <a:lnTo>
                    <a:pt x="4443857" y="1446348"/>
                  </a:lnTo>
                  <a:lnTo>
                    <a:pt x="4481703" y="1432849"/>
                  </a:lnTo>
                  <a:lnTo>
                    <a:pt x="4538599" y="1395895"/>
                  </a:lnTo>
                  <a:lnTo>
                    <a:pt x="4583049" y="1344904"/>
                  </a:lnTo>
                  <a:lnTo>
                    <a:pt x="4611878" y="1282890"/>
                  </a:lnTo>
                  <a:lnTo>
                    <a:pt x="4622164" y="1212837"/>
                  </a:lnTo>
                  <a:lnTo>
                    <a:pt x="4622164" y="242570"/>
                  </a:lnTo>
                  <a:lnTo>
                    <a:pt x="4611878" y="172593"/>
                  </a:lnTo>
                  <a:lnTo>
                    <a:pt x="4583049" y="110362"/>
                  </a:lnTo>
                  <a:lnTo>
                    <a:pt x="4538599" y="59436"/>
                  </a:lnTo>
                  <a:lnTo>
                    <a:pt x="4481703" y="22606"/>
                  </a:lnTo>
                  <a:lnTo>
                    <a:pt x="4415155" y="2667"/>
                  </a:lnTo>
                  <a:lnTo>
                    <a:pt x="4379213" y="0"/>
                  </a:lnTo>
                  <a:close/>
                </a:path>
              </a:pathLst>
            </a:custGeom>
            <a:solidFill>
              <a:srgbClr val="C3D39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4429506" y="3759834"/>
              <a:ext cx="4622165" cy="1446530"/>
            </a:xfrm>
            <a:custGeom>
              <a:avLst/>
              <a:gdLst/>
              <a:ahLst/>
              <a:cxnLst/>
              <a:rect l="l" t="t" r="r" b="b"/>
              <a:pathLst>
                <a:path w="4622165" h="1446529" extrusionOk="0">
                  <a:moveTo>
                    <a:pt x="0" y="242569"/>
                  </a:moveTo>
                  <a:lnTo>
                    <a:pt x="10287" y="172593"/>
                  </a:lnTo>
                  <a:lnTo>
                    <a:pt x="39116" y="110362"/>
                  </a:lnTo>
                  <a:lnTo>
                    <a:pt x="83566" y="59436"/>
                  </a:lnTo>
                  <a:lnTo>
                    <a:pt x="140589" y="22606"/>
                  </a:lnTo>
                  <a:lnTo>
                    <a:pt x="207137" y="2666"/>
                  </a:lnTo>
                  <a:lnTo>
                    <a:pt x="242951" y="0"/>
                  </a:lnTo>
                  <a:lnTo>
                    <a:pt x="4379214" y="0"/>
                  </a:lnTo>
                  <a:lnTo>
                    <a:pt x="4449445" y="10287"/>
                  </a:lnTo>
                  <a:lnTo>
                    <a:pt x="4511548" y="38988"/>
                  </a:lnTo>
                  <a:lnTo>
                    <a:pt x="4562602" y="83438"/>
                  </a:lnTo>
                  <a:lnTo>
                    <a:pt x="4599559" y="140334"/>
                  </a:lnTo>
                  <a:lnTo>
                    <a:pt x="4619625" y="206756"/>
                  </a:lnTo>
                  <a:lnTo>
                    <a:pt x="4622165" y="242569"/>
                  </a:lnTo>
                  <a:lnTo>
                    <a:pt x="4622165" y="1212837"/>
                  </a:lnTo>
                  <a:lnTo>
                    <a:pt x="4611878" y="1282890"/>
                  </a:lnTo>
                  <a:lnTo>
                    <a:pt x="4583049" y="1344904"/>
                  </a:lnTo>
                  <a:lnTo>
                    <a:pt x="4538599" y="1395895"/>
                  </a:lnTo>
                  <a:lnTo>
                    <a:pt x="4481703" y="1432848"/>
                  </a:lnTo>
                  <a:lnTo>
                    <a:pt x="4449445" y="1445122"/>
                  </a:lnTo>
                  <a:lnTo>
                    <a:pt x="4443857" y="1446348"/>
                  </a:lnTo>
                </a:path>
                <a:path w="4622165" h="1446529" extrusionOk="0">
                  <a:moveTo>
                    <a:pt x="178308" y="1446348"/>
                  </a:moveTo>
                  <a:lnTo>
                    <a:pt x="140589" y="1432848"/>
                  </a:lnTo>
                  <a:lnTo>
                    <a:pt x="83566" y="1395895"/>
                  </a:lnTo>
                  <a:lnTo>
                    <a:pt x="39116" y="1344904"/>
                  </a:lnTo>
                  <a:lnTo>
                    <a:pt x="10287" y="1282890"/>
                  </a:lnTo>
                  <a:lnTo>
                    <a:pt x="0" y="1212837"/>
                  </a:lnTo>
                  <a:lnTo>
                    <a:pt x="0" y="242569"/>
                  </a:lnTo>
                </a:path>
              </a:pathLst>
            </a:custGeom>
            <a:noFill/>
            <a:ln w="25900" cap="flat" cmpd="sng">
              <a:solidFill>
                <a:srgbClr val="C3D3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3" name="Google Shape;293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5548" y="3892943"/>
              <a:ext cx="1001268" cy="9797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4" name="Google Shape;294;p36"/>
          <p:cNvSpPr txBox="1">
            <a:spLocks noGrp="1"/>
          </p:cNvSpPr>
          <p:nvPr>
            <p:ph type="title"/>
          </p:nvPr>
        </p:nvSpPr>
        <p:spPr>
          <a:xfrm>
            <a:off x="220393" y="219677"/>
            <a:ext cx="4874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9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98" dirty="0">
                <a:solidFill>
                  <a:srgbClr val="974806"/>
                </a:solidFill>
              </a:rPr>
              <a:t>WELCOME TO OMSK SAU</a:t>
            </a:r>
            <a:endParaRPr sz="2298" dirty="0">
              <a:solidFill>
                <a:srgbClr val="974806"/>
              </a:solidFill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4799703" y="4873686"/>
            <a:ext cx="954978" cy="16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9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99" b="0" i="0" u="sng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www.omgau.ru</a:t>
            </a:r>
            <a:endParaRPr sz="999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6" name="Google Shape;296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6307" y="3890620"/>
            <a:ext cx="954978" cy="97911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6"/>
          <p:cNvSpPr txBox="1"/>
          <p:nvPr/>
        </p:nvSpPr>
        <p:spPr>
          <a:xfrm>
            <a:off x="7982327" y="4872468"/>
            <a:ext cx="928958" cy="16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9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99" b="1" i="0" u="none" strike="noStrike" cap="none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t.me/omskiygau</a:t>
            </a:r>
            <a:endParaRPr sz="999" b="1" i="0" u="none" strike="noStrike" cap="none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36"/>
          <p:cNvSpPr txBox="1"/>
          <p:nvPr/>
        </p:nvSpPr>
        <p:spPr>
          <a:xfrm>
            <a:off x="4428065" y="837417"/>
            <a:ext cx="4405540" cy="291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253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99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INTERNATIONAL RELATIONS</a:t>
            </a:r>
            <a:endParaRPr sz="1799" b="1" i="0" u="none" strike="noStrike" cap="none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99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DEPARTMENT</a:t>
            </a:r>
            <a:endParaRPr sz="1799" b="1" i="0" u="none" strike="noStrike" cap="none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5077" lvl="0" indent="89862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Head: </a:t>
            </a:r>
            <a:r>
              <a:rPr lang="ru-RU" sz="17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Anastasia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7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Kriklivaya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Address: 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644008 Russia, Omsk </a:t>
            </a:r>
            <a:r>
              <a:rPr lang="ru-RU" sz="17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Omsk, 1 </a:t>
            </a:r>
            <a:r>
              <a:rPr lang="ru-RU" sz="17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Institutskaya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7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Ploshchad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7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offices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403, 428, 429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9717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Phone: </a:t>
            </a:r>
            <a:r>
              <a:rPr lang="ru-RU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+7 (3812) 65-10-72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718" marR="873236" lvl="0" indent="-24686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E-mail: </a:t>
            </a:r>
            <a:r>
              <a:rPr lang="ru-RU" sz="1799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omgau.int@mail.ru</a:t>
            </a:r>
            <a:r>
              <a:rPr lang="ru-RU" sz="179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ru-RU" sz="1799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mezhd.otd@omgau.org</a:t>
            </a:r>
            <a:endParaRPr sz="1799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6"/>
          <p:cNvSpPr txBox="1"/>
          <p:nvPr/>
        </p:nvSpPr>
        <p:spPr>
          <a:xfrm>
            <a:off x="6124793" y="4891672"/>
            <a:ext cx="1296367" cy="16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9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99" b="1" i="0" u="none" strike="noStrike" cap="none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ADMISSION BOARD</a:t>
            </a:r>
            <a:endParaRPr sz="999" b="1" i="0" u="none" strike="noStrike" cap="none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0" name="Google Shape;300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3138" y="3862493"/>
            <a:ext cx="1040588" cy="100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6"/>
          <p:cNvPicPr preferRelativeResize="0"/>
          <p:nvPr/>
        </p:nvPicPr>
        <p:blipFill rotWithShape="1">
          <a:blip r:embed="rId9">
            <a:alphaModFix/>
          </a:blip>
          <a:srcRect l="18435" t="8418" r="47903" b="49322"/>
          <a:stretch/>
        </p:blipFill>
        <p:spPr>
          <a:xfrm>
            <a:off x="129142" y="763105"/>
            <a:ext cx="4196119" cy="4106632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"/>
          <p:cNvPicPr preferRelativeResize="0"/>
          <p:nvPr/>
        </p:nvPicPr>
        <p:blipFill rotWithShape="1">
          <a:blip r:embed="rId3">
            <a:alphaModFix/>
          </a:blip>
          <a:srcRect l="1219" r="1160" b="1180"/>
          <a:stretch/>
        </p:blipFill>
        <p:spPr>
          <a:xfrm>
            <a:off x="-9255" y="-4562"/>
            <a:ext cx="9162510" cy="532268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"/>
          <p:cNvSpPr txBox="1"/>
          <p:nvPr/>
        </p:nvSpPr>
        <p:spPr>
          <a:xfrm>
            <a:off x="1081923" y="86446"/>
            <a:ext cx="698015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400"/>
            </a:pPr>
            <a:r>
              <a:rPr lang="ru-RU" sz="2400" b="1" i="0" u="none" strike="noStrike" cap="none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Omsk SAU </a:t>
            </a:r>
            <a:r>
              <a:rPr lang="en-US" sz="2400" b="1" dirty="0" smtClean="0">
                <a:solidFill>
                  <a:srgbClr val="244061"/>
                </a:solidFill>
              </a:rPr>
              <a:t>- state </a:t>
            </a:r>
            <a:r>
              <a:rPr lang="en-US" sz="2400" b="1" dirty="0">
                <a:solidFill>
                  <a:srgbClr val="244061"/>
                </a:solidFill>
              </a:rPr>
              <a:t>university under the jurisdiction of the </a:t>
            </a:r>
            <a:r>
              <a:rPr lang="en-US" sz="2400" b="1" i="0" u="none" strike="noStrike" cap="none" dirty="0" smtClean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Ministry </a:t>
            </a:r>
            <a:r>
              <a:rPr lang="en-US" sz="2400" b="1" i="0" u="none" strike="noStrike" cap="none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of Agriculture of the Russian Federation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ru-RU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137765" cy="122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CE44DEE-D4F0-428A-3BD7-2283939B22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3677"/>
          <a:stretch/>
        </p:blipFill>
        <p:spPr>
          <a:xfrm>
            <a:off x="7779302" y="95574"/>
            <a:ext cx="1326229" cy="1126869"/>
          </a:xfrm>
          <a:prstGeom prst="rect">
            <a:avLst/>
          </a:prstGeom>
        </p:spPr>
      </p:pic>
      <p:sp>
        <p:nvSpPr>
          <p:cNvPr id="3" name="Google Shape;67;p2">
            <a:extLst>
              <a:ext uri="{FF2B5EF4-FFF2-40B4-BE49-F238E27FC236}">
                <a16:creationId xmlns="" xmlns:a16="http://schemas.microsoft.com/office/drawing/2014/main" id="{A4BE34E5-64D7-0B24-6563-5C151B84B5DB}"/>
              </a:ext>
            </a:extLst>
          </p:cNvPr>
          <p:cNvSpPr txBox="1"/>
          <p:nvPr/>
        </p:nvSpPr>
        <p:spPr>
          <a:xfrm>
            <a:off x="4460318" y="1875852"/>
            <a:ext cx="459344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i="0" strike="noStrike" cap="none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STATE UNIVERSITY</a:t>
            </a:r>
            <a:r>
              <a:rPr lang="ru-RU" sz="1600" b="1" i="0" strike="noStrike" cap="none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part </a:t>
            </a:r>
            <a:r>
              <a:rPr lang="en-US" sz="1600" b="1" dirty="0" smtClean="0">
                <a:solidFill>
                  <a:schemeClr val="dk1"/>
                </a:solidFill>
              </a:rPr>
              <a:t>of the higher educational system</a:t>
            </a:r>
            <a:endParaRPr lang="ru-RU"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SECTORIAL UNIVERSITY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part of the Russian agro-industrial comple</a:t>
            </a:r>
            <a:r>
              <a:rPr lang="en-US" sz="1600" b="1" dirty="0" smtClean="0">
                <a:solidFill>
                  <a:schemeClr val="dk1"/>
                </a:solidFill>
              </a:rPr>
              <a:t>x</a:t>
            </a:r>
            <a:endParaRPr lang="ru-RU" sz="1600" b="1" dirty="0">
              <a:solidFill>
                <a:schemeClr val="dk1"/>
              </a:solidFill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HUMAN RESOURCE CENTER</a:t>
            </a:r>
            <a:r>
              <a:rPr lang="ru-RU" sz="1600" b="1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</a:t>
            </a:r>
            <a:r>
              <a:rPr lang="ru-RU" sz="1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agro-industrial cluster</a:t>
            </a:r>
            <a:endParaRPr lang="ru-RU"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Omsk SAU </a:t>
            </a:r>
            <a:r>
              <a:rPr lang="en-US" sz="1600" b="1" i="0" u="none" strike="noStrike" cap="none" smtClean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DIPLOMAS </a:t>
            </a:r>
            <a:r>
              <a:rPr lang="en-US" sz="1600" b="1">
                <a:solidFill>
                  <a:schemeClr val="dk1"/>
                </a:solidFill>
              </a:rPr>
              <a:t>are recognized all over the world</a:t>
            </a:r>
            <a:endParaRPr lang="ru-RU"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8B2BC51-8EE3-0B60-5491-8279F49FC2E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668"/>
          <a:stretch/>
        </p:blipFill>
        <p:spPr>
          <a:xfrm>
            <a:off x="170769" y="1462084"/>
            <a:ext cx="3879607" cy="3161356"/>
          </a:xfrm>
          <a:prstGeom prst="round2Diag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22CF35-0CF9-686C-473A-F34FBF52EB18}"/>
              </a:ext>
            </a:extLst>
          </p:cNvPr>
          <p:cNvSpPr txBox="1"/>
          <p:nvPr/>
        </p:nvSpPr>
        <p:spPr>
          <a:xfrm>
            <a:off x="24103" y="4623440"/>
            <a:ext cx="4172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>Shumakova</a:t>
            </a:r>
            <a:r>
              <a:rPr lang="en-US" sz="1600" b="1" i="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> Oksana </a:t>
            </a:r>
            <a:r>
              <a:rPr lang="en-US" sz="1600" b="1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>Victorovna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+mn-lt"/>
              </a:rPr>
              <a:t>,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en-US" sz="1600" b="1" i="0" dirty="0" smtClean="0">
                <a:solidFill>
                  <a:srgbClr val="000000"/>
                </a:solidFill>
                <a:effectLst/>
                <a:latin typeface="+mn-lt"/>
              </a:rPr>
              <a:t>Rector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+mn-lt"/>
              </a:rPr>
              <a:t>,</a:t>
            </a:r>
            <a:r>
              <a:rPr lang="en-US" sz="1600" b="1" i="0" dirty="0" smtClean="0">
                <a:solidFill>
                  <a:srgbClr val="000000"/>
                </a:solidFill>
                <a:effectLst/>
                <a:latin typeface="+mn-lt"/>
              </a:rPr>
              <a:t> Doctor of economics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US" sz="1600" b="1" i="0" dirty="0" smtClean="0">
                <a:solidFill>
                  <a:srgbClr val="000000"/>
                </a:solidFill>
                <a:effectLst/>
                <a:latin typeface="+mn-lt"/>
              </a:rPr>
              <a:t>Professor</a:t>
            </a:r>
            <a:endParaRPr lang="ru-RU" sz="1600" b="1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65380"/>
              </p:ext>
            </p:extLst>
          </p:nvPr>
        </p:nvGraphicFramePr>
        <p:xfrm>
          <a:off x="374651" y="948642"/>
          <a:ext cx="8428990" cy="3902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1005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1"/>
                    </a:ext>
                  </a:extLst>
                </a:gridCol>
                <a:gridCol w="1855377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2"/>
                    </a:ext>
                  </a:extLst>
                </a:gridCol>
              </a:tblGrid>
              <a:tr h="41427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en-US" sz="1300" b="1" i="0" u="none" strike="noStrike" spc="-1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Code</a:t>
                      </a:r>
                      <a:endParaRPr lang="en-US" sz="1300" b="1" i="0" u="none" strike="noStrike" spc="-1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en-US" sz="1300" b="1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Name of direction of training (specialty)</a:t>
                      </a:r>
                      <a:endParaRPr lang="en-US" sz="1300" b="1" i="0" u="none" strike="noStrike" spc="-5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300" b="1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Tuition fee per year, USD         </a:t>
                      </a:r>
                      <a:endParaRPr lang="en-US" sz="1300" b="1" i="0" u="none" strike="noStrike" spc="-5" smtClean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300" b="1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(as of May 31, 2025)</a:t>
                      </a:r>
                      <a:endParaRPr lang="en-US" sz="1300" b="1" i="0" u="none" strike="noStrike" spc="-5" smtClean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0"/>
                  </a:ext>
                </a:extLst>
              </a:tr>
              <a:tr h="31991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05.03.06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2"/>
                        </a:rPr>
                        <a:t>Ecology and Environmental Engineering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2035.28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09.03.02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3"/>
                        </a:rPr>
                        <a:t>Information Systems and Technologies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2428.72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2"/>
                  </a:ext>
                </a:extLst>
              </a:tr>
              <a:tr h="31991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19.03.01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4"/>
                        </a:rPr>
                        <a:t>Biotechnology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2035.28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3"/>
                  </a:ext>
                </a:extLst>
              </a:tr>
              <a:tr h="319914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19.03.02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5"/>
                        </a:rPr>
                        <a:t>Food Products from Plant Raw Materials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2035.28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4"/>
                  </a:ext>
                </a:extLst>
              </a:tr>
              <a:tr h="31991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19.03.03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6"/>
                        </a:rPr>
                        <a:t>Food products of Animal Origin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2035.28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5"/>
                  </a:ext>
                </a:extLst>
              </a:tr>
              <a:tr h="319914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20.03.01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7"/>
                        </a:rPr>
                        <a:t>Technosphere Safety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2035.28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20.03.02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8"/>
                        </a:rPr>
                        <a:t>Environmental Engineering and Water Use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2035.28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7"/>
                  </a:ext>
                </a:extLst>
              </a:tr>
              <a:tr h="319914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21.03.02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9"/>
                        </a:rPr>
                        <a:t>Land Management and Cadastres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2428.72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8"/>
                  </a:ext>
                </a:extLst>
              </a:tr>
              <a:tr h="319901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21.03.03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0"/>
                        </a:rPr>
                        <a:t>Geodesy and Remote Sensing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2428.72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9"/>
                  </a:ext>
                </a:extLst>
              </a:tr>
              <a:tr h="28889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23.03.03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3420" marR="327025" indent="-1622425" rtl="0">
                        <a:lnSpc>
                          <a:spcPct val="115399"/>
                        </a:lnSpc>
                        <a:spcBef>
                          <a:spcPts val="19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1"/>
                        </a:rPr>
                        <a:t>Operation of Transport and Technological Machines and Complexes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8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2035.28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10"/>
                  </a:ext>
                </a:extLst>
              </a:tr>
              <a:tr h="31994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35.03.01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2"/>
                        </a:rPr>
                        <a:t>Forestry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2035.28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323528" y="66775"/>
            <a:ext cx="8106409" cy="504056"/>
          </a:xfrm>
          <a:prstGeom prst="rect">
            <a:avLst/>
          </a:prstGeom>
        </p:spPr>
        <p:txBody>
          <a:bodyPr vert="horz" wrap="square" lIns="0" tIns="80645" rIns="0" bIns="0" rtlCol="0">
            <a:noAutofit/>
          </a:bodyPr>
          <a:lstStyle/>
          <a:p>
            <a:pPr marL="22225" rtl="0">
              <a:lnSpc>
                <a:spcPct val="100000"/>
              </a:lnSpc>
              <a:spcBef>
                <a:spcPts val="635"/>
              </a:spcBef>
              <a:tabLst>
                <a:tab pos="6535420" algn="l"/>
              </a:tabLst>
            </a:pPr>
            <a:r>
              <a:rPr lang="en-US" sz="2200" b="0" i="0" u="none" strike="noStrike" spc="-10">
                <a:solidFill>
                  <a:srgbClr val="262626"/>
                </a:solidFill>
                <a:latin typeface="Times New Roman"/>
                <a:cs typeface="Times New Roman"/>
              </a:rPr>
              <a:t>OMSK SAU PROGRAMS OF HIGHER EDUCATION  2026/2027</a:t>
            </a:r>
            <a:endParaRPr sz="22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70831"/>
            <a:ext cx="6520197" cy="2923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en-US" sz="1300" b="1" i="0" u="none" strike="noStrike" spc="-15">
                <a:solidFill>
                  <a:srgbClr val="984807"/>
                </a:solidFill>
                <a:latin typeface="Times New Roman"/>
                <a:cs typeface="Times New Roman"/>
              </a:rPr>
              <a:t>BACHELOR'S AND SPECIALIST DEGREES PROGRAMS</a:t>
            </a:r>
            <a:endParaRPr lang="ru-RU" sz="13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496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706929"/>
              </p:ext>
            </p:extLst>
          </p:nvPr>
        </p:nvGraphicFramePr>
        <p:xfrm>
          <a:off x="337803" y="956734"/>
          <a:ext cx="8457565" cy="4012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0"/>
                    </a:ext>
                  </a:extLst>
                </a:gridCol>
                <a:gridCol w="5171045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1"/>
                    </a:ext>
                  </a:extLst>
                </a:gridCol>
                <a:gridCol w="1991120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2"/>
                    </a:ext>
                  </a:extLst>
                </a:gridCol>
              </a:tblGrid>
              <a:tr h="406184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en-US" sz="1300" b="1" i="0" u="none" strike="noStrike" spc="-1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Code</a:t>
                      </a:r>
                      <a:endParaRPr lang="en-US" sz="1300" b="1" i="0" u="none" strike="noStrike" spc="-1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en-US" sz="1300" b="1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Name of direction of training (specialty)</a:t>
                      </a:r>
                      <a:endParaRPr lang="en-US" sz="1300" b="1" i="0" u="none" strike="noStrike" spc="-5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300" b="1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Tuition fee per year, USD        </a:t>
                      </a:r>
                      <a:endParaRPr lang="en-US" sz="1300" b="1" i="0" u="none" strike="noStrike" spc="-5" smtClean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300" b="1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(as of May 31, 2025)</a:t>
                      </a:r>
                      <a:endParaRPr lang="en-US" sz="1300" b="1" i="0" u="none" strike="noStrike" spc="-5" smtClean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0"/>
                  </a:ext>
                </a:extLst>
              </a:tr>
              <a:tr h="32783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35.03.03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2"/>
                        </a:rPr>
                        <a:t>Agrochemistry and Agrosoil Sciences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 spc="-1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2035.28</a:t>
                      </a: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1"/>
                  </a:ext>
                </a:extLst>
              </a:tr>
              <a:tr h="32770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35.03.04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3"/>
                        </a:rPr>
                        <a:t>Agronomy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2035.28</a:t>
                      </a: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2"/>
                  </a:ext>
                </a:extLst>
              </a:tr>
              <a:tr h="32783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35.03.05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4"/>
                        </a:rPr>
                        <a:t>Gardening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2035.28</a:t>
                      </a: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3"/>
                  </a:ext>
                </a:extLst>
              </a:tr>
              <a:tr h="327834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35.03.06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5"/>
                        </a:rPr>
                        <a:t>Agroengineering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2035.28</a:t>
                      </a: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4"/>
                  </a:ext>
                </a:extLst>
              </a:tr>
              <a:tr h="32783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36.03.01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6"/>
                        </a:rPr>
                        <a:t>Veterinary and Sanitary Examination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2035.28</a:t>
                      </a: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5"/>
                  </a:ext>
                </a:extLst>
              </a:tr>
              <a:tr h="327834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36.03.02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7"/>
                        </a:rPr>
                        <a:t>Zootechny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2035.28</a:t>
                      </a: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6"/>
                  </a:ext>
                </a:extLst>
              </a:tr>
              <a:tr h="32770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38.03.01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8"/>
                        </a:rPr>
                        <a:t>Economics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1798.21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7"/>
                  </a:ext>
                </a:extLst>
              </a:tr>
              <a:tr h="32786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38.03.02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9"/>
                        </a:rPr>
                        <a:t>Management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1798.21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8"/>
                  </a:ext>
                </a:extLst>
              </a:tr>
              <a:tr h="327809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40.03.01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0"/>
                        </a:rPr>
                        <a:t>Jurisprudence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1798.21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9"/>
                  </a:ext>
                </a:extLst>
              </a:tr>
              <a:tr h="327809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21.05.01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1"/>
                        </a:rPr>
                        <a:t>Applied Geodesy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2428.72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10"/>
                  </a:ext>
                </a:extLst>
              </a:tr>
              <a:tr h="32782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36.05.01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2"/>
                        </a:rPr>
                        <a:t>Veterinary Medicine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2035.28</a:t>
                      </a: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528" y="66775"/>
            <a:ext cx="8106409" cy="504056"/>
          </a:xfrm>
          <a:prstGeom prst="rect">
            <a:avLst/>
          </a:prstGeom>
        </p:spPr>
        <p:txBody>
          <a:bodyPr vert="horz" wrap="square" lIns="0" tIns="80645" rIns="0" bIns="0" rtlCol="0">
            <a:noAutofit/>
          </a:bodyPr>
          <a:lstStyle/>
          <a:p>
            <a:pPr marL="22225" rtl="0">
              <a:lnSpc>
                <a:spcPct val="100000"/>
              </a:lnSpc>
              <a:spcBef>
                <a:spcPts val="635"/>
              </a:spcBef>
              <a:tabLst>
                <a:tab pos="6535420" algn="l"/>
              </a:tabLst>
            </a:pPr>
            <a:r>
              <a:rPr lang="en-US" sz="2200" b="0" i="0" u="none" strike="noStrike" spc="-10">
                <a:solidFill>
                  <a:srgbClr val="262626"/>
                </a:solidFill>
                <a:latin typeface="Times New Roman"/>
                <a:cs typeface="Times New Roman"/>
              </a:rPr>
              <a:t>OMSK SAU PROGRAMS OF HIGHER EDUCATION  2026/2027</a:t>
            </a:r>
            <a:endParaRPr lang="ru" sz="2200" b="1" i="0" u="none" strike="noStrike" spc="-15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87402"/>
            <a:ext cx="6520197" cy="2923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en-US" sz="1300" b="1" i="0" u="none" strike="noStrike" spc="-15">
                <a:solidFill>
                  <a:srgbClr val="984807"/>
                </a:solidFill>
                <a:latin typeface="Times New Roman"/>
                <a:cs typeface="Times New Roman"/>
              </a:rPr>
              <a:t>BACHELOR'S AND SPECIALIST DEGREES PROGRAMS</a:t>
            </a:r>
            <a:endParaRPr lang="en-US" sz="1300" b="1" spc="-15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2381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433" y="266984"/>
            <a:ext cx="8096250" cy="42152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  <a:tabLst>
                <a:tab pos="6525259" algn="l"/>
              </a:tabLst>
            </a:pPr>
            <a:r>
              <a:rPr lang="en-US" sz="2200" b="0" i="0" u="none" strike="noStrike" spc="-10">
                <a:solidFill>
                  <a:srgbClr val="262626"/>
                </a:solidFill>
                <a:latin typeface="Times New Roman"/>
                <a:cs typeface="Times New Roman"/>
              </a:rPr>
              <a:t>OMSK SAU PROGRAMS OF HIGHER EDUCATION  2026/2027</a:t>
            </a:r>
            <a:endParaRPr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23926"/>
              </p:ext>
            </p:extLst>
          </p:nvPr>
        </p:nvGraphicFramePr>
        <p:xfrm>
          <a:off x="370433" y="1104064"/>
          <a:ext cx="8461148" cy="3643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665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0"/>
                    </a:ext>
                  </a:extLst>
                </a:gridCol>
                <a:gridCol w="5413158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1"/>
                    </a:ext>
                  </a:extLst>
                </a:gridCol>
                <a:gridCol w="1955325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2"/>
                    </a:ext>
                  </a:extLst>
                </a:gridCol>
              </a:tblGrid>
              <a:tr h="40287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en-US" sz="1300" b="1" i="0" u="none" strike="noStrike" spc="-1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Code</a:t>
                      </a:r>
                      <a:endParaRPr lang="en-US" sz="1300" b="1" i="0" u="none" strike="noStrike" spc="-1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en-US" sz="1300" b="1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Name of direction of training (specialty)</a:t>
                      </a:r>
                      <a:endParaRPr lang="en-US" sz="1300" b="1" i="0" u="none" strike="noStrike" spc="-5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300" b="1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Tuition fee per year, USD         </a:t>
                      </a:r>
                      <a:endParaRPr lang="en-US" sz="1300" b="1" i="0" u="none" strike="noStrike" spc="-5" smtClean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300" b="1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(as of May 31, 2025)</a:t>
                      </a:r>
                      <a:endParaRPr lang="en-US" sz="1300" b="1" i="0" u="none" strike="noStrike" spc="-5" smtClean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0"/>
                  </a:ext>
                </a:extLst>
              </a:tr>
              <a:tr h="321571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05.04.06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2"/>
                        </a:rPr>
                        <a:t>Ecology and Environmental Engineering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1"/>
                  </a:ext>
                </a:extLst>
              </a:tr>
              <a:tr h="321695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09.04.02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3"/>
                        </a:rPr>
                        <a:t>Information Systems and Technologies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2"/>
                  </a:ext>
                </a:extLst>
              </a:tr>
              <a:tr h="321571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19.04.02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4"/>
                        </a:rPr>
                        <a:t>Food Products from Plant Raw Materials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3"/>
                  </a:ext>
                </a:extLst>
              </a:tr>
              <a:tr h="321695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19.04.03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5"/>
                        </a:rPr>
                        <a:t>Food Products from Animal Origin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4"/>
                  </a:ext>
                </a:extLst>
              </a:tr>
              <a:tr h="369652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19.04.05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6"/>
                        </a:rPr>
                        <a:t>High-tech Production of Functional and Specialized Food Products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5"/>
                  </a:ext>
                </a:extLst>
              </a:tr>
              <a:tr h="321571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20.04.01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7"/>
                        </a:rPr>
                        <a:t>Technosphere Safety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6"/>
                  </a:ext>
                </a:extLst>
              </a:tr>
              <a:tr h="321695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20.04.02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8"/>
                        </a:rPr>
                        <a:t>Environmental Engineering and Water Use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7"/>
                  </a:ext>
                </a:extLst>
              </a:tr>
              <a:tr h="321596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21.04.02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9"/>
                        </a:rPr>
                        <a:t>Land Management and Cadastres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2569.95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8"/>
                  </a:ext>
                </a:extLst>
              </a:tr>
              <a:tr h="321620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21.04.03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0"/>
                        </a:rPr>
                        <a:t>Geodesy and Remote Sensing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2569.95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9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23.03.03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1"/>
                        </a:rPr>
                        <a:t>Operation of Transport and Technological Machines and Complexes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object 3"/>
          <p:cNvSpPr txBox="1"/>
          <p:nvPr/>
        </p:nvSpPr>
        <p:spPr>
          <a:xfrm>
            <a:off x="370433" y="767801"/>
            <a:ext cx="3312795" cy="29918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rtl="0">
              <a:spcBef>
                <a:spcPts val="100"/>
              </a:spcBef>
            </a:pPr>
            <a:r>
              <a:rPr lang="en-US" sz="1300" b="1" i="0" u="none" strike="noStrike" spc="-15">
                <a:solidFill>
                  <a:srgbClr val="984807"/>
                </a:solidFill>
                <a:latin typeface="Times New Roman"/>
                <a:cs typeface="Times New Roman"/>
              </a:rPr>
              <a:t>MASTER'S DEGREE PROGRAMS</a:t>
            </a:r>
            <a:endParaRPr lang="ru-RU" sz="13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10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896544"/>
              </p:ext>
            </p:extLst>
          </p:nvPr>
        </p:nvGraphicFramePr>
        <p:xfrm>
          <a:off x="374945" y="1104065"/>
          <a:ext cx="8380730" cy="3948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0"/>
                    </a:ext>
                  </a:extLst>
                </a:gridCol>
                <a:gridCol w="5133903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1"/>
                    </a:ext>
                  </a:extLst>
                </a:gridCol>
                <a:gridCol w="1951427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2"/>
                    </a:ext>
                  </a:extLst>
                </a:gridCol>
              </a:tblGrid>
              <a:tr h="330861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en-US" sz="1300" b="1" i="0" u="none" strike="noStrike" spc="-1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Code</a:t>
                      </a:r>
                      <a:endParaRPr lang="en-US" sz="1300" b="1" i="0" u="none" strike="noStrike" spc="-1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en-US" sz="1300" b="1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Name of direction of training (specialty)</a:t>
                      </a:r>
                      <a:endParaRPr lang="en-US" sz="1300" b="1" i="0" u="none" strike="noStrike" spc="-5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300" b="1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Tuition fee per year, USD         </a:t>
                      </a:r>
                      <a:endParaRPr lang="en-US" sz="1300" b="1" i="0" u="none" strike="noStrike" spc="-5" smtClean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300" b="1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(as of May 31, 2025)</a:t>
                      </a:r>
                      <a:endParaRPr lang="en-US" sz="1300" b="1" i="0" u="none" strike="noStrike" spc="-5" smtClean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0"/>
                  </a:ext>
                </a:extLst>
              </a:tr>
              <a:tr h="32910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27.04.01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70C0"/>
                          </a:solidFill>
                          <a:latin typeface="Times New Roman"/>
                          <a:ea typeface="+mn-ea"/>
                          <a:cs typeface="Times New Roman"/>
                          <a:hlinkClick r:id="rId2"/>
                        </a:rPr>
                        <a:t>Standardization and Metrology</a:t>
                      </a:r>
                      <a:endParaRPr sz="13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1"/>
                  </a:ext>
                </a:extLst>
              </a:tr>
              <a:tr h="32910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35.04.03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3"/>
                        </a:rPr>
                        <a:t>Agrochemistry and Agrosoil Sciences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2"/>
                  </a:ext>
                </a:extLst>
              </a:tr>
              <a:tr h="32910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35.04.04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4"/>
                        </a:rPr>
                        <a:t>Agronomy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3"/>
                  </a:ext>
                </a:extLst>
              </a:tr>
              <a:tr h="32910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35.04.05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5"/>
                        </a:rPr>
                        <a:t>Gardening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4"/>
                  </a:ext>
                </a:extLst>
              </a:tr>
              <a:tr h="32910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35.04.06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6"/>
                        </a:rPr>
                        <a:t>Agroengineering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5"/>
                  </a:ext>
                </a:extLst>
              </a:tr>
              <a:tr h="329229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35.04.10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7"/>
                        </a:rPr>
                        <a:t>Hydromelioration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6"/>
                  </a:ext>
                </a:extLst>
              </a:tr>
              <a:tr h="32910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36.04.01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8"/>
                        </a:rPr>
                        <a:t>Veterinary and Sanitary Examination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7"/>
                  </a:ext>
                </a:extLst>
              </a:tr>
              <a:tr h="145351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36.04.02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9"/>
                        </a:rPr>
                        <a:t>Zootechny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2180.30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8"/>
                  </a:ext>
                </a:extLst>
              </a:tr>
              <a:tr h="32910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38.04.01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0"/>
                        </a:rPr>
                        <a:t>Economics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1941.97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9"/>
                  </a:ext>
                </a:extLst>
              </a:tr>
              <a:tr h="32911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38.04.02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1"/>
                        </a:rPr>
                        <a:t>Management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1941.97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10"/>
                  </a:ext>
                </a:extLst>
              </a:tr>
              <a:tr h="32912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40.04.01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2"/>
                        </a:rPr>
                        <a:t>Jurisprudence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1941.97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object 2"/>
          <p:cNvSpPr txBox="1"/>
          <p:nvPr/>
        </p:nvSpPr>
        <p:spPr>
          <a:xfrm>
            <a:off x="370433" y="266984"/>
            <a:ext cx="8096250" cy="42152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 rtl="0">
              <a:spcBef>
                <a:spcPts val="105"/>
              </a:spcBef>
              <a:tabLst>
                <a:tab pos="6525259" algn="l"/>
              </a:tabLst>
            </a:pPr>
            <a:r>
              <a:rPr lang="en-US" sz="2200" b="0" i="0" u="none" strike="noStrike" spc="-10">
                <a:solidFill>
                  <a:srgbClr val="262626"/>
                </a:solidFill>
                <a:latin typeface="Times New Roman"/>
                <a:cs typeface="Times New Roman"/>
              </a:rPr>
              <a:t>OMSK SAU </a:t>
            </a:r>
            <a:r>
              <a:rPr lang="en-US" sz="2200" b="0" i="0" u="none" strike="noStrike" spc="-10">
                <a:solidFill>
                  <a:srgbClr val="404040"/>
                </a:solidFill>
                <a:latin typeface="Times New Roman"/>
                <a:cs typeface="Times New Roman"/>
              </a:rPr>
              <a:t>PROGRAMS OF HIGHER EDUCATION  </a:t>
            </a:r>
            <a:r>
              <a:rPr lang="en-US" sz="2200" b="0" i="0" u="none" strike="noStrike" spc="-10">
                <a:solidFill>
                  <a:srgbClr val="262626"/>
                </a:solidFill>
                <a:latin typeface="Times New Roman"/>
                <a:cs typeface="Times New Roman"/>
              </a:rPr>
              <a:t>2026/2027</a:t>
            </a:r>
            <a:endParaRPr lang="ru-RU" sz="2200" ker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30271"/>
            <a:ext cx="6520197" cy="2923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en-US" sz="1300" b="1" i="0" u="none" strike="noStrike" spc="-15">
                <a:solidFill>
                  <a:srgbClr val="984807"/>
                </a:solidFill>
                <a:latin typeface="Times New Roman"/>
                <a:cs typeface="Times New Roman"/>
              </a:rPr>
              <a:t>MASTER'S DEGREE PROGRAMS</a:t>
            </a:r>
          </a:p>
        </p:txBody>
      </p:sp>
    </p:spTree>
    <p:extLst>
      <p:ext uri="{BB962C8B-B14F-4D97-AF65-F5344CB8AC3E}">
        <p14:creationId xmlns:p14="http://schemas.microsoft.com/office/powerpoint/2010/main" val="125462318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434" y="66774"/>
            <a:ext cx="8096250" cy="42152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  <a:tabLst>
                <a:tab pos="6525259" algn="l"/>
              </a:tabLst>
            </a:pPr>
            <a:r>
              <a:rPr lang="en-US" sz="2200" b="0" i="0" u="none" strike="noStrike" spc="-10">
                <a:solidFill>
                  <a:srgbClr val="262626"/>
                </a:solidFill>
                <a:latin typeface="Times New Roman"/>
                <a:cs typeface="Times New Roman"/>
              </a:rPr>
              <a:t>OMSK SAU </a:t>
            </a:r>
            <a:r>
              <a:rPr lang="en-US" sz="2200" b="0" i="0" u="none" strike="noStrike" spc="-10">
                <a:solidFill>
                  <a:srgbClr val="404040"/>
                </a:solidFill>
                <a:latin typeface="Times New Roman"/>
                <a:cs typeface="Times New Roman"/>
              </a:rPr>
              <a:t>PROGRAMS OF HIGHER EDUCATION  </a:t>
            </a:r>
            <a:r>
              <a:rPr lang="en-US" sz="2200" b="0" i="0" u="none" strike="noStrike" spc="-10">
                <a:solidFill>
                  <a:srgbClr val="262626"/>
                </a:solidFill>
                <a:latin typeface="Times New Roman"/>
                <a:cs typeface="Times New Roman"/>
              </a:rPr>
              <a:t>2026/2027</a:t>
            </a:r>
            <a:endParaRPr sz="2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528" y="426814"/>
            <a:ext cx="5209678" cy="29918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rtl="0">
              <a:spcBef>
                <a:spcPts val="100"/>
              </a:spcBef>
            </a:pPr>
            <a:r>
              <a:rPr lang="en-US" sz="1300" b="1" i="0" u="none" strike="noStrike" spc="-15">
                <a:solidFill>
                  <a:srgbClr val="984807"/>
                </a:solidFill>
                <a:latin typeface="Times New Roman"/>
                <a:cs typeface="Times New Roman"/>
              </a:rPr>
              <a:t>POSTGRADUATE PROGRAMS</a:t>
            </a:r>
            <a:endParaRPr lang="ru-RU" sz="13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155412"/>
              </p:ext>
            </p:extLst>
          </p:nvPr>
        </p:nvGraphicFramePr>
        <p:xfrm>
          <a:off x="345184" y="706944"/>
          <a:ext cx="8420101" cy="45444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520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0"/>
                    </a:ext>
                  </a:extLst>
                </a:gridCol>
                <a:gridCol w="6016994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1"/>
                    </a:ext>
                  </a:extLst>
                </a:gridCol>
                <a:gridCol w="1884587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en-US" sz="1300" b="1" i="0" u="none" strike="noStrike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Code</a:t>
                      </a:r>
                      <a:endParaRPr lang="en-US" sz="1300" b="1" i="0" u="none" strike="noStrike" spc="-10" dirty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en-US" sz="1300" b="1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Name of direction of training (specialty)</a:t>
                      </a:r>
                      <a:endParaRPr lang="en-US" sz="1300" b="1" i="0" u="none" strike="noStrike" spc="-5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300" b="1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Tuition fee per year, USD         </a:t>
                      </a:r>
                      <a:endParaRPr lang="en-US" sz="1300" b="1" i="0" u="none" strike="noStrike" spc="-5" smtClean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300" b="1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(as of May 31, 2025)</a:t>
                      </a:r>
                      <a:endParaRPr lang="en-US" sz="1300" b="1" i="0" u="none" strike="noStrike" spc="-5" smtClean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0"/>
                  </a:ext>
                </a:extLst>
              </a:tr>
              <a:tr h="102111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1.5.15.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2"/>
                        </a:rPr>
                        <a:t>Ecology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2397.19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1"/>
                  </a:ext>
                </a:extLst>
              </a:tr>
              <a:tr h="126101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1.5.21.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3"/>
                        </a:rPr>
                        <a:t>Physiology and Biochemistry of Plants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2397.19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1.6.15.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4"/>
                        </a:rPr>
                        <a:t>Land Management, Cadastres and Land Monitoring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2397.19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3"/>
                  </a:ext>
                </a:extLst>
              </a:tr>
              <a:tr h="10207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1.6.22.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5"/>
                        </a:rPr>
                        <a:t>Geodesy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2397.19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4"/>
                  </a:ext>
                </a:extLst>
              </a:tr>
              <a:tr h="125429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4.1.1.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6"/>
                        </a:rPr>
                        <a:t>General Agriculture and Crop Production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2397.19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4.1.2.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7"/>
                        </a:rPr>
                        <a:t>Plant Breeding, Seed Production and Biotechnology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2397.19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6"/>
                  </a:ext>
                </a:extLst>
              </a:tr>
              <a:tr h="10013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4.1.3.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8"/>
                        </a:rPr>
                        <a:t>Agrochemistry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8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8"/>
                        </a:rPr>
                        <a:t>Agrosoil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8"/>
                        </a:rPr>
                        <a:t> Science, Plant Protection and Quarantine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2397.19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7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4.1.5.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7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9"/>
                        </a:rPr>
                        <a:t>Land Reclamation, Water Management and Agrophysics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7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2397.19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8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4.2.1.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7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r>
                        <a:rPr lang="en-US" sz="1300" b="0" i="0" u="none" strike="noStrike">
                          <a:solidFill>
                            <a:srgbClr val="0D4BA7"/>
                          </a:solidFill>
                          <a:latin typeface="Times New Roman"/>
                          <a:cs typeface="Times New Roman"/>
                          <a:hlinkClick r:id="rId10"/>
                        </a:rPr>
                        <a:t>Animal Pathology, Morphology, Physiology, Pharmacology and Toxicology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2397.19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4.2.2.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7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1770" indent="0" algn="ctr" rtl="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1"/>
                        </a:rPr>
                        <a:t>Sanitation, Hygiene, Ecology, Veterinary and Sanitary Expertise and Biosafety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2397.19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4.2.3.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2"/>
                        </a:rPr>
                        <a:t>Infectious Diseases and Animal Immunology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2397.19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91"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4.2.4.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1130" indent="0" algn="ctr" rtl="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3"/>
                        </a:rPr>
                        <a:t>Private Animal Husbandry, Feeding, Technologies of Feed Preparation and Production of Livestock Products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2397.19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73"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4.3.1.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5120" indent="0" algn="ctr" rtl="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4"/>
                        </a:rPr>
                        <a:t>Technologies, Machinery and Equipment for the Agro-industrial Complex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2397.19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4.3.5.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5"/>
                        </a:rPr>
                        <a:t>Biotechnology of Food and Biologically Active Substances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2397.19</a:t>
                      </a:r>
                      <a:endParaRPr lang="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45"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300" b="0" i="0" u="none" strike="noStrike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5.2.3.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hlinkClick r:id="rId16"/>
                        </a:rPr>
                        <a:t>Regional and Sectoral Economics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sz="1300" b="0" i="0" u="none" strike="noStrike" spc="-1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2326.58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8351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>
          <a:extLst>
            <a:ext uri="{FF2B5EF4-FFF2-40B4-BE49-F238E27FC236}">
              <a16:creationId xmlns="" xmlns:a16="http://schemas.microsoft.com/office/drawing/2014/main" id="{8534D425-9C78-16EC-5D7E-F71648FED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">
            <a:extLst>
              <a:ext uri="{FF2B5EF4-FFF2-40B4-BE49-F238E27FC236}">
                <a16:creationId xmlns="" xmlns:a16="http://schemas.microsoft.com/office/drawing/2014/main" id="{7B4687C0-5F25-3B3E-E762-E07C83CCE1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19" r="1160"/>
          <a:stretch/>
        </p:blipFill>
        <p:spPr>
          <a:xfrm>
            <a:off x="1384" y="98115"/>
            <a:ext cx="9162510" cy="522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">
            <a:extLst>
              <a:ext uri="{FF2B5EF4-FFF2-40B4-BE49-F238E27FC236}">
                <a16:creationId xmlns="" xmlns:a16="http://schemas.microsoft.com/office/drawing/2014/main" id="{9A6B5094-97A7-46D6-B166-7FB41177CE12}"/>
              </a:ext>
            </a:extLst>
          </p:cNvPr>
          <p:cNvSpPr txBox="1"/>
          <p:nvPr/>
        </p:nvSpPr>
        <p:spPr>
          <a:xfrm>
            <a:off x="517161" y="1115307"/>
            <a:ext cx="398422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000" b="0" i="0" u="none" strike="noStrike" cap="none" dirty="0" smtClean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IN THE RANKINGS</a:t>
            </a:r>
            <a:endParaRPr 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">
            <a:extLst>
              <a:ext uri="{FF2B5EF4-FFF2-40B4-BE49-F238E27FC236}">
                <a16:creationId xmlns="" xmlns:a16="http://schemas.microsoft.com/office/drawing/2014/main" id="{37F968C1-6A88-95C2-4619-0A9C033C2479}"/>
              </a:ext>
            </a:extLst>
          </p:cNvPr>
          <p:cNvSpPr/>
          <p:nvPr/>
        </p:nvSpPr>
        <p:spPr>
          <a:xfrm>
            <a:off x="4574275" y="300422"/>
            <a:ext cx="2052864" cy="22319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3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2">
            <a:extLst>
              <a:ext uri="{FF2B5EF4-FFF2-40B4-BE49-F238E27FC236}">
                <a16:creationId xmlns="" xmlns:a16="http://schemas.microsoft.com/office/drawing/2014/main" id="{C2C3279E-6A09-36C1-A3CB-0975C94BF0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2639" y="310168"/>
            <a:ext cx="1018844" cy="116364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">
            <a:extLst>
              <a:ext uri="{FF2B5EF4-FFF2-40B4-BE49-F238E27FC236}">
                <a16:creationId xmlns="" xmlns:a16="http://schemas.microsoft.com/office/drawing/2014/main" id="{4B28B1EF-0B09-EABC-B1F9-84B64DF9E841}"/>
              </a:ext>
            </a:extLst>
          </p:cNvPr>
          <p:cNvSpPr txBox="1"/>
          <p:nvPr/>
        </p:nvSpPr>
        <p:spPr>
          <a:xfrm>
            <a:off x="5741905" y="360533"/>
            <a:ext cx="5998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>
            <a:extLst>
              <a:ext uri="{FF2B5EF4-FFF2-40B4-BE49-F238E27FC236}">
                <a16:creationId xmlns="" xmlns:a16="http://schemas.microsoft.com/office/drawing/2014/main" id="{367172CC-E3D3-4CA3-A733-307DCA2AAF63}"/>
              </a:ext>
            </a:extLst>
          </p:cNvPr>
          <p:cNvSpPr txBox="1"/>
          <p:nvPr/>
        </p:nvSpPr>
        <p:spPr>
          <a:xfrm>
            <a:off x="5582126" y="1004519"/>
            <a:ext cx="10307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>
            <a:extLst>
              <a:ext uri="{FF2B5EF4-FFF2-40B4-BE49-F238E27FC236}">
                <a16:creationId xmlns="" xmlns:a16="http://schemas.microsoft.com/office/drawing/2014/main" id="{A8730349-76A0-405E-AC15-C17C9E619BDE}"/>
              </a:ext>
            </a:extLst>
          </p:cNvPr>
          <p:cNvSpPr txBox="1"/>
          <p:nvPr/>
        </p:nvSpPr>
        <p:spPr>
          <a:xfrm>
            <a:off x="4606325" y="1365825"/>
            <a:ext cx="2020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ranking</a:t>
            </a:r>
            <a:r>
              <a:rPr lang="ru-RU" sz="1600">
                <a:solidFill>
                  <a:schemeClr val="dk1"/>
                </a:solidFill>
              </a:rPr>
              <a:t> 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</a:t>
            </a:r>
            <a:r>
              <a:rPr lang="ru-RU" sz="1600"/>
              <a:t> 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Ministry of</a:t>
            </a:r>
            <a:r>
              <a:rPr lang="ru-RU" sz="1600"/>
              <a:t> 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Agriculture of</a:t>
            </a:r>
            <a:r>
              <a:rPr lang="ru-RU" sz="1600">
                <a:solidFill>
                  <a:schemeClr val="dk1"/>
                </a:solidFill>
              </a:rPr>
              <a:t> 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600"/>
              <a:t> 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Russian</a:t>
            </a:r>
            <a:r>
              <a:rPr lang="ru-RU" sz="1600">
                <a:solidFill>
                  <a:schemeClr val="dk1"/>
                </a:solidFill>
              </a:rPr>
              <a:t> 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Federation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>
            <a:extLst>
              <a:ext uri="{FF2B5EF4-FFF2-40B4-BE49-F238E27FC236}">
                <a16:creationId xmlns="" xmlns:a16="http://schemas.microsoft.com/office/drawing/2014/main" id="{C6C73D98-1A0D-D3A1-53F8-B73B004F9C59}"/>
              </a:ext>
            </a:extLst>
          </p:cNvPr>
          <p:cNvSpPr/>
          <p:nvPr/>
        </p:nvSpPr>
        <p:spPr>
          <a:xfrm>
            <a:off x="6704224" y="346936"/>
            <a:ext cx="2052864" cy="22319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3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">
            <a:extLst>
              <a:ext uri="{FF2B5EF4-FFF2-40B4-BE49-F238E27FC236}">
                <a16:creationId xmlns="" xmlns:a16="http://schemas.microsoft.com/office/drawing/2014/main" id="{C93383AE-CD8A-3487-DC61-F49C53796FD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3337" y="458646"/>
            <a:ext cx="1013783" cy="109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">
            <a:extLst>
              <a:ext uri="{FF2B5EF4-FFF2-40B4-BE49-F238E27FC236}">
                <a16:creationId xmlns="" xmlns:a16="http://schemas.microsoft.com/office/drawing/2014/main" id="{C32A53C2-8436-C129-C813-2EA51BCE6D6C}"/>
              </a:ext>
            </a:extLst>
          </p:cNvPr>
          <p:cNvSpPr txBox="1"/>
          <p:nvPr/>
        </p:nvSpPr>
        <p:spPr>
          <a:xfrm>
            <a:off x="8035618" y="346936"/>
            <a:ext cx="5998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>
            <a:extLst>
              <a:ext uri="{FF2B5EF4-FFF2-40B4-BE49-F238E27FC236}">
                <a16:creationId xmlns="" xmlns:a16="http://schemas.microsoft.com/office/drawing/2014/main" id="{06C71ACD-2B3C-0C11-BF26-4CFD838AEBF0}"/>
              </a:ext>
            </a:extLst>
          </p:cNvPr>
          <p:cNvSpPr txBox="1"/>
          <p:nvPr/>
        </p:nvSpPr>
        <p:spPr>
          <a:xfrm>
            <a:off x="7769728" y="995577"/>
            <a:ext cx="10307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>
            <a:extLst>
              <a:ext uri="{FF2B5EF4-FFF2-40B4-BE49-F238E27FC236}">
                <a16:creationId xmlns="" xmlns:a16="http://schemas.microsoft.com/office/drawing/2014/main" id="{D3947D71-CD56-8E4C-34AC-6D2339E0C09F}"/>
              </a:ext>
            </a:extLst>
          </p:cNvPr>
          <p:cNvSpPr txBox="1"/>
          <p:nvPr/>
        </p:nvSpPr>
        <p:spPr>
          <a:xfrm>
            <a:off x="6892253" y="1635193"/>
            <a:ext cx="1676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among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Omsk</a:t>
            </a:r>
            <a:r>
              <a:rPr lang="ru-RU" sz="1600" dirty="0"/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universities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>
            <a:extLst>
              <a:ext uri="{FF2B5EF4-FFF2-40B4-BE49-F238E27FC236}">
                <a16:creationId xmlns="" xmlns:a16="http://schemas.microsoft.com/office/drawing/2014/main" id="{DF00E1CC-00F7-05BC-FC65-45CE9DB84164}"/>
              </a:ext>
            </a:extLst>
          </p:cNvPr>
          <p:cNvSpPr/>
          <p:nvPr/>
        </p:nvSpPr>
        <p:spPr>
          <a:xfrm>
            <a:off x="4574275" y="2679970"/>
            <a:ext cx="2052864" cy="223199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3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">
            <a:extLst>
              <a:ext uri="{FF2B5EF4-FFF2-40B4-BE49-F238E27FC236}">
                <a16:creationId xmlns="" xmlns:a16="http://schemas.microsoft.com/office/drawing/2014/main" id="{771F87A9-1B5B-8234-9CA1-E878152349F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82682" y="2816788"/>
            <a:ext cx="1469555" cy="6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>
            <a:extLst>
              <a:ext uri="{FF2B5EF4-FFF2-40B4-BE49-F238E27FC236}">
                <a16:creationId xmlns="" xmlns:a16="http://schemas.microsoft.com/office/drawing/2014/main" id="{3FFCCF29-3F76-05AB-13F9-34D0756E7BCC}"/>
              </a:ext>
            </a:extLst>
          </p:cNvPr>
          <p:cNvSpPr txBox="1"/>
          <p:nvPr/>
        </p:nvSpPr>
        <p:spPr>
          <a:xfrm>
            <a:off x="6127555" y="2884928"/>
            <a:ext cx="495649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ru-RU" sz="4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>
            <a:extLst>
              <a:ext uri="{FF2B5EF4-FFF2-40B4-BE49-F238E27FC236}">
                <a16:creationId xmlns="" xmlns:a16="http://schemas.microsoft.com/office/drawing/2014/main" id="{0EDADB35-069C-68D9-97E6-EF031C9BB054}"/>
              </a:ext>
            </a:extLst>
          </p:cNvPr>
          <p:cNvSpPr txBox="1"/>
          <p:nvPr/>
        </p:nvSpPr>
        <p:spPr>
          <a:xfrm>
            <a:off x="5580112" y="3431242"/>
            <a:ext cx="10307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>
            <a:extLst>
              <a:ext uri="{FF2B5EF4-FFF2-40B4-BE49-F238E27FC236}">
                <a16:creationId xmlns="" xmlns:a16="http://schemas.microsoft.com/office/drawing/2014/main" id="{5B01B0ED-704B-5965-CF6F-9A0D549A603B}"/>
              </a:ext>
            </a:extLst>
          </p:cNvPr>
          <p:cNvSpPr txBox="1"/>
          <p:nvPr/>
        </p:nvSpPr>
        <p:spPr>
          <a:xfrm>
            <a:off x="4606327" y="3777524"/>
            <a:ext cx="20739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ru-RU" sz="1600" dirty="0"/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ranking</a:t>
            </a:r>
            <a:r>
              <a:rPr lang="ru-RU" sz="1600" dirty="0"/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among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agrarian</a:t>
            </a:r>
            <a:r>
              <a:rPr lang="ru-RU" sz="1600" dirty="0"/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universities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600" dirty="0"/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country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>
            <a:extLst>
              <a:ext uri="{FF2B5EF4-FFF2-40B4-BE49-F238E27FC236}">
                <a16:creationId xmlns="" xmlns:a16="http://schemas.microsoft.com/office/drawing/2014/main" id="{0EE81A46-73BE-53E9-308D-D54C5759D6C3}"/>
              </a:ext>
            </a:extLst>
          </p:cNvPr>
          <p:cNvSpPr/>
          <p:nvPr/>
        </p:nvSpPr>
        <p:spPr>
          <a:xfrm>
            <a:off x="6704224" y="2716737"/>
            <a:ext cx="2052864" cy="22319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3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">
            <a:extLst>
              <a:ext uri="{FF2B5EF4-FFF2-40B4-BE49-F238E27FC236}">
                <a16:creationId xmlns="" xmlns:a16="http://schemas.microsoft.com/office/drawing/2014/main" id="{0C312BBF-704A-A73F-D62B-19AB03B9758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22031" t="8272" r="19132"/>
          <a:stretch/>
        </p:blipFill>
        <p:spPr>
          <a:xfrm>
            <a:off x="6895475" y="2788169"/>
            <a:ext cx="899410" cy="95632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>
            <a:extLst>
              <a:ext uri="{FF2B5EF4-FFF2-40B4-BE49-F238E27FC236}">
                <a16:creationId xmlns="" xmlns:a16="http://schemas.microsoft.com/office/drawing/2014/main" id="{BD3D2139-6B47-E49B-9BEA-C3EF77F37AFC}"/>
              </a:ext>
            </a:extLst>
          </p:cNvPr>
          <p:cNvSpPr txBox="1"/>
          <p:nvPr/>
        </p:nvSpPr>
        <p:spPr>
          <a:xfrm>
            <a:off x="6722774" y="3759315"/>
            <a:ext cx="2077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ranking</a:t>
            </a:r>
            <a:r>
              <a:rPr lang="ru-RU" sz="1600" dirty="0"/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popularity</a:t>
            </a:r>
            <a:r>
              <a:rPr lang="ru-RU" sz="1600" dirty="0"/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among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Omsk</a:t>
            </a:r>
            <a:r>
              <a:rPr lang="ru-RU" sz="1600" dirty="0"/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Universities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>
            <a:extLst>
              <a:ext uri="{FF2B5EF4-FFF2-40B4-BE49-F238E27FC236}">
                <a16:creationId xmlns="" xmlns:a16="http://schemas.microsoft.com/office/drawing/2014/main" id="{341DC549-3BDA-76B3-47BB-178579C73DCC}"/>
              </a:ext>
            </a:extLst>
          </p:cNvPr>
          <p:cNvSpPr txBox="1"/>
          <p:nvPr/>
        </p:nvSpPr>
        <p:spPr>
          <a:xfrm>
            <a:off x="8313498" y="2912813"/>
            <a:ext cx="495649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ru-RU" sz="4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>
            <a:extLst>
              <a:ext uri="{FF2B5EF4-FFF2-40B4-BE49-F238E27FC236}">
                <a16:creationId xmlns="" xmlns:a16="http://schemas.microsoft.com/office/drawing/2014/main" id="{A2694A22-4E93-DA8A-E78D-1B5AB8F5691C}"/>
              </a:ext>
            </a:extLst>
          </p:cNvPr>
          <p:cNvSpPr txBox="1"/>
          <p:nvPr/>
        </p:nvSpPr>
        <p:spPr>
          <a:xfrm>
            <a:off x="7739528" y="3443466"/>
            <a:ext cx="10307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>
            <a:extLst>
              <a:ext uri="{FF2B5EF4-FFF2-40B4-BE49-F238E27FC236}">
                <a16:creationId xmlns="" xmlns:a16="http://schemas.microsoft.com/office/drawing/2014/main" id="{A3243EB9-CB38-D62D-8EE7-BEEE5AE27EA2}"/>
              </a:ext>
            </a:extLst>
          </p:cNvPr>
          <p:cNvSpPr/>
          <p:nvPr/>
        </p:nvSpPr>
        <p:spPr>
          <a:xfrm>
            <a:off x="293819" y="2710401"/>
            <a:ext cx="2052864" cy="223199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3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>
            <a:extLst>
              <a:ext uri="{FF2B5EF4-FFF2-40B4-BE49-F238E27FC236}">
                <a16:creationId xmlns="" xmlns:a16="http://schemas.microsoft.com/office/drawing/2014/main" id="{A8480024-9248-3BBD-F531-5BA2BC6CBE00}"/>
              </a:ext>
            </a:extLst>
          </p:cNvPr>
          <p:cNvSpPr txBox="1"/>
          <p:nvPr/>
        </p:nvSpPr>
        <p:spPr>
          <a:xfrm>
            <a:off x="1842073" y="2912813"/>
            <a:ext cx="491512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ru-RU" sz="4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>
            <a:extLst>
              <a:ext uri="{FF2B5EF4-FFF2-40B4-BE49-F238E27FC236}">
                <a16:creationId xmlns="" xmlns:a16="http://schemas.microsoft.com/office/drawing/2014/main" id="{A0C1DCC5-98DB-468C-C9A6-A380429896A2}"/>
              </a:ext>
            </a:extLst>
          </p:cNvPr>
          <p:cNvSpPr txBox="1"/>
          <p:nvPr/>
        </p:nvSpPr>
        <p:spPr>
          <a:xfrm>
            <a:off x="1310530" y="3450991"/>
            <a:ext cx="10307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>
            <a:extLst>
              <a:ext uri="{FF2B5EF4-FFF2-40B4-BE49-F238E27FC236}">
                <a16:creationId xmlns="" xmlns:a16="http://schemas.microsoft.com/office/drawing/2014/main" id="{53CBFBE7-36BD-E543-A682-23F0B432D39E}"/>
              </a:ext>
            </a:extLst>
          </p:cNvPr>
          <p:cNvSpPr txBox="1"/>
          <p:nvPr/>
        </p:nvSpPr>
        <p:spPr>
          <a:xfrm>
            <a:off x="681993" y="3953451"/>
            <a:ext cx="1397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among</a:t>
            </a:r>
            <a:r>
              <a:rPr lang="ru-RU" sz="1600"/>
              <a:t> 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agrarian</a:t>
            </a:r>
            <a:r>
              <a:rPr lang="ru-RU" sz="1600"/>
              <a:t> 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universities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>
            <a:extLst>
              <a:ext uri="{FF2B5EF4-FFF2-40B4-BE49-F238E27FC236}">
                <a16:creationId xmlns="" xmlns:a16="http://schemas.microsoft.com/office/drawing/2014/main" id="{FFEF05A8-7A03-683A-C438-AB150B1B4FFF}"/>
              </a:ext>
            </a:extLst>
          </p:cNvPr>
          <p:cNvSpPr/>
          <p:nvPr/>
        </p:nvSpPr>
        <p:spPr>
          <a:xfrm>
            <a:off x="2442462" y="2688007"/>
            <a:ext cx="2052864" cy="22319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3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>
            <a:extLst>
              <a:ext uri="{FF2B5EF4-FFF2-40B4-BE49-F238E27FC236}">
                <a16:creationId xmlns="" xmlns:a16="http://schemas.microsoft.com/office/drawing/2014/main" id="{489C0343-A98F-AA78-C893-D99ABFB23470}"/>
              </a:ext>
            </a:extLst>
          </p:cNvPr>
          <p:cNvSpPr txBox="1"/>
          <p:nvPr/>
        </p:nvSpPr>
        <p:spPr>
          <a:xfrm>
            <a:off x="3974460" y="2898292"/>
            <a:ext cx="495649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ru-RU" sz="4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>
            <a:extLst>
              <a:ext uri="{FF2B5EF4-FFF2-40B4-BE49-F238E27FC236}">
                <a16:creationId xmlns="" xmlns:a16="http://schemas.microsoft.com/office/drawing/2014/main" id="{2CC9126F-3E00-B071-0385-469B5A009084}"/>
              </a:ext>
            </a:extLst>
          </p:cNvPr>
          <p:cNvSpPr txBox="1"/>
          <p:nvPr/>
        </p:nvSpPr>
        <p:spPr>
          <a:xfrm>
            <a:off x="3468894" y="3449085"/>
            <a:ext cx="10307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">
            <a:extLst>
              <a:ext uri="{FF2B5EF4-FFF2-40B4-BE49-F238E27FC236}">
                <a16:creationId xmlns="" xmlns:a16="http://schemas.microsoft.com/office/drawing/2014/main" id="{373C5E8B-C77C-C984-873D-6CD60819DC8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5701" b="28399"/>
          <a:stretch/>
        </p:blipFill>
        <p:spPr>
          <a:xfrm>
            <a:off x="388040" y="2942586"/>
            <a:ext cx="1427453" cy="52415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>
            <a:extLst>
              <a:ext uri="{FF2B5EF4-FFF2-40B4-BE49-F238E27FC236}">
                <a16:creationId xmlns="" xmlns:a16="http://schemas.microsoft.com/office/drawing/2014/main" id="{104BD72F-A98D-16A1-858B-DFB18367355E}"/>
              </a:ext>
            </a:extLst>
          </p:cNvPr>
          <p:cNvSpPr txBox="1"/>
          <p:nvPr/>
        </p:nvSpPr>
        <p:spPr>
          <a:xfrm>
            <a:off x="2734857" y="4001055"/>
            <a:ext cx="134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among agrarian universities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AutoShape 2" descr="C:\Users\User\Desktop\OMSAU\Лого вуза\Logotip_angl_OmGAU_hor (2).png"/>
          <p:cNvSpPr>
            <a:spLocks noChangeAspect="1" noChangeArrowheads="1"/>
          </p:cNvSpPr>
          <p:nvPr/>
        </p:nvSpPr>
        <p:spPr bwMode="auto">
          <a:xfrm>
            <a:off x="155575" y="84138"/>
            <a:ext cx="1470722" cy="147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3849" y="196151"/>
            <a:ext cx="1923968" cy="799426"/>
            <a:chOff x="33949" y="196151"/>
            <a:chExt cx="1923968" cy="799426"/>
          </a:xfrm>
        </p:grpSpPr>
        <p:sp>
          <p:nvSpPr>
            <p:cNvPr id="3" name="Овал 2"/>
            <p:cNvSpPr/>
            <p:nvPr/>
          </p:nvSpPr>
          <p:spPr>
            <a:xfrm>
              <a:off x="33949" y="300422"/>
              <a:ext cx="655591" cy="5915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5" descr="C:\Users\User\Desktop\OMSAU\Лого вуза\Logotip_angl_OmGAU_hor (2)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42" y="196151"/>
              <a:ext cx="1826675" cy="799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2" descr="ЮУрГУ значительно повысил свои позиции в Национальном рейтинге  университетов Интерфакс 2023 - Южно-Уральский государственный университет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9" b="25627"/>
          <a:stretch/>
        </p:blipFill>
        <p:spPr bwMode="auto">
          <a:xfrm>
            <a:off x="2591009" y="2891570"/>
            <a:ext cx="1405837" cy="5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6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3"/>
          <p:cNvGrpSpPr/>
          <p:nvPr/>
        </p:nvGrpSpPr>
        <p:grpSpPr>
          <a:xfrm>
            <a:off x="4427984" y="1919226"/>
            <a:ext cx="4716016" cy="3398899"/>
            <a:chOff x="3191257" y="681227"/>
            <a:chExt cx="5893305" cy="3928872"/>
          </a:xfrm>
        </p:grpSpPr>
        <p:pic>
          <p:nvPicPr>
            <p:cNvPr id="88" name="Google Shape;8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91257" y="689203"/>
              <a:ext cx="5167882" cy="3920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36335" y="681227"/>
              <a:ext cx="3348227" cy="39288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3"/>
          <p:cNvSpPr/>
          <p:nvPr/>
        </p:nvSpPr>
        <p:spPr>
          <a:xfrm>
            <a:off x="61039" y="634611"/>
            <a:ext cx="911463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IN </a:t>
            </a:r>
            <a:r>
              <a:rPr lang="ru-RU" sz="24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1918</a:t>
            </a:r>
            <a:r>
              <a:rPr lang="ru-RU" sz="1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NUMBER OF STUDENTS  </a:t>
            </a:r>
            <a:r>
              <a:rPr lang="ru-RU" sz="24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9800  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DORMITORY PLACES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4010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120 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EDUCATIONAL PROGRAMS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ru-RU" sz="24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66 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DIRECTIONS                </a:t>
            </a:r>
            <a:r>
              <a:rPr lang="ru-RU" sz="24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24 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 SCHOOLS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56844" y="-2632"/>
            <a:ext cx="902977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OMSK SAU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GLOBAL CENTER OF CONTINUOUS EDUCATION, CULTURE, INNOVATION AND SCIENTIFIC ACHIEVEMENTS FOR PROMISING TECHNOLOGICAL UPDATE OF THE AGRICULTURAL SECTOR.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56844" y="1478517"/>
            <a:ext cx="60993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INTERNATIONAL COLLABORATIONS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1252284" y="2074181"/>
            <a:ext cx="533307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Silkroad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Agricultural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Education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Research Innovation Alliance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1299840" y="3213909"/>
            <a:ext cx="42991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Shanghai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Cooperation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Organization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1323800" y="4221848"/>
            <a:ext cx="35922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Program </a:t>
            </a:r>
            <a:r>
              <a:rPr lang="ru-RU" sz="1800" i="0" u="none" strike="noStrike" cap="none" dirty="0" err="1">
                <a:solidFill>
                  <a:schemeClr val="dk1"/>
                </a:solidFill>
              </a:rPr>
              <a:t>of</a:t>
            </a:r>
            <a:r>
              <a:rPr lang="ru-RU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ru-RU" sz="1800" i="0" u="none" strike="noStrike" cap="none" dirty="0" err="1">
                <a:solidFill>
                  <a:schemeClr val="dk1"/>
                </a:solidFill>
              </a:rPr>
              <a:t>the</a:t>
            </a:r>
            <a:r>
              <a:rPr lang="ru-RU" sz="1800" i="0" u="none" strike="noStrike" cap="none" dirty="0">
                <a:solidFill>
                  <a:schemeClr val="dk1"/>
                </a:solidFill>
              </a:rPr>
              <a:t> Kazakhstan-</a:t>
            </a:r>
            <a:r>
              <a:rPr lang="ru-RU" sz="1800" i="0" u="none" strike="noStrike" cap="none" dirty="0" err="1">
                <a:solidFill>
                  <a:schemeClr val="dk1"/>
                </a:solidFill>
              </a:rPr>
              <a:t>Siberian</a:t>
            </a:r>
            <a:r>
              <a:rPr lang="ru-RU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ru-RU" sz="1800" i="0" u="none" strike="noStrike" cap="none" dirty="0" err="1">
                <a:solidFill>
                  <a:schemeClr val="dk1"/>
                </a:solidFill>
              </a:rPr>
              <a:t>Wheat</a:t>
            </a:r>
            <a:r>
              <a:rPr lang="ru-RU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ru-RU" sz="1800" i="0" u="none" strike="noStrike" cap="none" dirty="0" err="1">
                <a:solidFill>
                  <a:schemeClr val="dk1"/>
                </a:solidFill>
              </a:rPr>
              <a:t>Improvement</a:t>
            </a:r>
            <a:r>
              <a:rPr lang="ru-RU" sz="1800" i="0" u="none" strike="noStrike" cap="none" dirty="0">
                <a:solidFill>
                  <a:schemeClr val="dk1"/>
                </a:solidFill>
              </a:rPr>
              <a:t> Network (KASIB)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971" y="1906380"/>
            <a:ext cx="1009611" cy="98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739" y="3042131"/>
            <a:ext cx="989886" cy="98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9192" y="4188571"/>
            <a:ext cx="989886" cy="989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294234" y="4476910"/>
            <a:ext cx="3123565" cy="22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360045" marR="0" lvl="0" indent="-2654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602" y="3883726"/>
            <a:ext cx="2742110" cy="135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2639" y="3891017"/>
            <a:ext cx="2799512" cy="135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184" y="3900990"/>
            <a:ext cx="2811470" cy="1343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4"/>
          <p:cNvGrpSpPr/>
          <p:nvPr/>
        </p:nvGrpSpPr>
        <p:grpSpPr>
          <a:xfrm>
            <a:off x="157806" y="105931"/>
            <a:ext cx="8881848" cy="5028917"/>
            <a:chOff x="260790" y="203137"/>
            <a:chExt cx="8716430" cy="4739254"/>
          </a:xfrm>
        </p:grpSpPr>
        <p:sp>
          <p:nvSpPr>
            <p:cNvPr id="108" name="Google Shape;108;p4"/>
            <p:cNvSpPr txBox="1"/>
            <p:nvPr/>
          </p:nvSpPr>
          <p:spPr>
            <a:xfrm>
              <a:off x="272366" y="489962"/>
              <a:ext cx="4449512" cy="3772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5075" rIns="0" bIns="0" anchor="t" anchorCtr="0">
              <a:noAutofit/>
            </a:bodyPr>
            <a:lstStyle/>
            <a:p>
              <a:pPr marL="18351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ru-RU" sz="900" b="1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AGROTECHNOLOGICAL FACULTY</a:t>
              </a:r>
              <a:endParaRPr dirty="0"/>
            </a:p>
            <a:p>
              <a:pPr marL="183515" marR="0" lvl="0" indent="-1047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None/>
              </a:pPr>
              <a:endParaRPr sz="9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ru-RU" sz="900" b="1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FACULTY OF AGROCHEMISTRY, SOIL SCIENCES, ECOLOGY, ENVIRONMENTAL ENGINEERING, AND WATER </a:t>
              </a:r>
              <a:r>
                <a:rPr lang="ru-RU" sz="900" b="1" dirty="0">
                  <a:solidFill>
                    <a:srgbClr val="262626"/>
                  </a:solidFill>
                </a:rPr>
                <a:t>RESOURCE</a:t>
              </a:r>
              <a:r>
                <a:rPr lang="ru-RU" sz="900" b="1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EXPLOITATION</a:t>
              </a:r>
              <a:endParaRPr dirty="0"/>
            </a:p>
            <a:p>
              <a:pPr marL="183515" marR="0" lvl="0" indent="-1047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None/>
              </a:pPr>
              <a:endParaRPr sz="9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ru-RU" sz="900" b="1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FACULTY OF VETERINARY MEDICINE</a:t>
              </a:r>
              <a:endParaRPr dirty="0"/>
            </a:p>
            <a:p>
              <a:pPr marL="183515" marR="0" lvl="0" indent="-1047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None/>
              </a:pPr>
              <a:endParaRPr sz="9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ru-RU" sz="900" b="1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FACULTY OF LAND MANAGEMENT</a:t>
              </a:r>
              <a:endParaRPr dirty="0"/>
            </a:p>
            <a:p>
              <a:pPr marL="183515" marR="0" lvl="0" indent="-1047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None/>
              </a:pPr>
              <a:endParaRPr sz="9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ru-RU" sz="900" b="1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FACULTY OF TECHNICAL SERVICE OF AGROINDUSTRIAL COMPLEXES</a:t>
              </a:r>
              <a:endParaRPr dirty="0"/>
            </a:p>
            <a:p>
              <a:pPr marL="183515" marR="0" lvl="0" indent="-1047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None/>
              </a:pPr>
              <a:endParaRPr sz="9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ru-RU" sz="900" b="1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FACULTY OF ZOOTECHNY, COMMODITY SCIENCE AND STANDARDIZATION</a:t>
              </a:r>
              <a:endParaRPr dirty="0"/>
            </a:p>
            <a:p>
              <a:pPr marL="183515" marR="0" lvl="0" indent="-1047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None/>
              </a:pPr>
              <a:endParaRPr sz="9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ru-RU" sz="900" b="1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FACULTY OF ECONOMICS</a:t>
              </a:r>
              <a:endParaRPr dirty="0"/>
            </a:p>
            <a:p>
              <a:pPr marL="183515" marR="0" lvl="0" indent="-1047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None/>
              </a:pPr>
              <a:endParaRPr sz="9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ru-RU" sz="900" b="1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DEPARTMENT OF POSTGRADUATE AND DOCTORAL STUDIES</a:t>
              </a:r>
              <a:endParaRPr dirty="0"/>
            </a:p>
            <a:p>
              <a:pPr marL="183515" marR="0" lvl="0" indent="-1047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None/>
              </a:pPr>
              <a:endParaRPr sz="9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ru-RU" sz="900" b="1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TARA BRANCH</a:t>
              </a:r>
              <a:endParaRPr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marR="0" lvl="0" indent="-171450" algn="l" rtl="0">
                <a:lnSpc>
                  <a:spcPct val="100000"/>
                </a:lnSpc>
                <a:spcBef>
                  <a:spcPts val="985"/>
                </a:spcBef>
                <a:spcAft>
                  <a:spcPts val="0"/>
                </a:spcAft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ru-RU" sz="900" b="1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UNIVERSITY COLLEGE OF AGRIBUSINESS</a:t>
              </a:r>
              <a:endParaRPr sz="9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 txBox="1"/>
            <p:nvPr/>
          </p:nvSpPr>
          <p:spPr>
            <a:xfrm>
              <a:off x="260790" y="222437"/>
              <a:ext cx="4752528" cy="421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i="0" u="none" strike="noStrike" cap="none" dirty="0">
                  <a:solidFill>
                    <a:srgbClr val="974806"/>
                  </a:solidFill>
                  <a:latin typeface="Arial"/>
                  <a:ea typeface="Arial"/>
                  <a:cs typeface="Arial"/>
                  <a:sym typeface="Arial"/>
                </a:rPr>
                <a:t>FACULTIES OF OMSK SAU</a:t>
              </a:r>
              <a:endParaRPr sz="16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 txBox="1"/>
            <p:nvPr/>
          </p:nvSpPr>
          <p:spPr>
            <a:xfrm>
              <a:off x="5282890" y="203137"/>
              <a:ext cx="3694330" cy="573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i="0" u="none" strike="noStrike" cap="none">
                  <a:solidFill>
                    <a:srgbClr val="974806"/>
                  </a:solidFill>
                  <a:latin typeface="Arial"/>
                  <a:ea typeface="Arial"/>
                  <a:cs typeface="Arial"/>
                  <a:sym typeface="Arial"/>
                </a:rPr>
                <a:t>PROGRAMS OF HIGHER</a:t>
              </a:r>
              <a:endParaRPr/>
            </a:p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i="0" u="none" strike="noStrike" cap="none">
                  <a:solidFill>
                    <a:srgbClr val="974806"/>
                  </a:solidFill>
                  <a:latin typeface="Arial"/>
                  <a:ea typeface="Arial"/>
                  <a:cs typeface="Arial"/>
                  <a:sym typeface="Arial"/>
                </a:rPr>
                <a:t>EDUCATION</a:t>
              </a:r>
              <a:endParaRPr sz="1600" b="1" i="0" u="none" strike="noStrike" cap="none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" name="Google Shape;111;p4"/>
            <p:cNvGrpSpPr/>
            <p:nvPr/>
          </p:nvGrpSpPr>
          <p:grpSpPr>
            <a:xfrm>
              <a:off x="5220456" y="776785"/>
              <a:ext cx="3756764" cy="2171200"/>
              <a:chOff x="5220456" y="982572"/>
              <a:chExt cx="3756764" cy="2171200"/>
            </a:xfrm>
          </p:grpSpPr>
          <p:sp>
            <p:nvSpPr>
              <p:cNvPr id="112" name="Google Shape;112;p4"/>
              <p:cNvSpPr txBox="1"/>
              <p:nvPr/>
            </p:nvSpPr>
            <p:spPr>
              <a:xfrm>
                <a:off x="6029541" y="1348769"/>
                <a:ext cx="2441830" cy="223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050" rIns="0" bIns="0" anchor="t" anchorCtr="0">
                <a:noAutofit/>
              </a:bodyPr>
              <a:lstStyle/>
              <a:p>
                <a:pPr marL="127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4"/>
              <p:cNvSpPr txBox="1"/>
              <p:nvPr/>
            </p:nvSpPr>
            <p:spPr>
              <a:xfrm>
                <a:off x="5220456" y="982572"/>
                <a:ext cx="3756764" cy="217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74925" rIns="0" bIns="0" anchor="t" anchorCtr="0">
                <a:noAutofit/>
              </a:bodyPr>
              <a:lstStyle/>
              <a:p>
                <a:pPr marL="127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b="1" i="0" u="none" strike="noStrike" cap="none" dirty="0">
                    <a:solidFill>
                      <a:srgbClr val="964607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r>
                  <a:rPr lang="ru-RU" sz="1100" b="1" i="0" u="none" strike="noStrike" cap="none" dirty="0">
                    <a:solidFill>
                      <a:srgbClr val="964607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ru-RU" sz="1050" b="1" i="0" u="none" strike="noStrike" cap="none" dirty="0">
                    <a:solidFill>
                      <a:srgbClr val="252525"/>
                    </a:solidFill>
                    <a:latin typeface="Arial"/>
                    <a:ea typeface="Arial"/>
                    <a:cs typeface="Arial"/>
                    <a:sym typeface="Arial"/>
                  </a:rPr>
                  <a:t>PREPARATORY DEPARTMENT FOR FOREIGN CITIZENS</a:t>
                </a:r>
                <a:endParaRPr dirty="0"/>
              </a:p>
              <a:p>
                <a:pPr marL="127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b="1" i="0" u="none" strike="noStrike" cap="none" dirty="0">
                    <a:solidFill>
                      <a:srgbClr val="964607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ru-RU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ru-RU" sz="105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SPECIALIST PROGRAMS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2700" marR="0" lvl="0" indent="0" algn="l" rtl="0">
                  <a:lnSpc>
                    <a:spcPct val="100000"/>
                  </a:lnSpc>
                  <a:spcBef>
                    <a:spcPts val="495"/>
                  </a:spcBef>
                  <a:spcAft>
                    <a:spcPts val="0"/>
                  </a:spcAft>
                  <a:buNone/>
                </a:pPr>
                <a:r>
                  <a:rPr lang="ru-RU" sz="2000" b="1" i="0" u="none" strike="noStrike" cap="none" dirty="0">
                    <a:solidFill>
                      <a:srgbClr val="964607"/>
                    </a:solidFill>
                    <a:latin typeface="Arial"/>
                    <a:ea typeface="Arial"/>
                    <a:cs typeface="Arial"/>
                    <a:sym typeface="Arial"/>
                  </a:rPr>
                  <a:t>24</a:t>
                </a:r>
                <a:r>
                  <a:rPr lang="ru-RU" sz="1100" b="1" i="0" u="none" strike="noStrike" cap="none" dirty="0">
                    <a:solidFill>
                      <a:srgbClr val="964607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ru-RU" sz="105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BACHELOR PROGRAMS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2700" marR="0" lvl="0" indent="0" algn="l" rtl="0">
                  <a:lnSpc>
                    <a:spcPct val="100000"/>
                  </a:lnSpc>
                  <a:spcBef>
                    <a:spcPts val="495"/>
                  </a:spcBef>
                  <a:spcAft>
                    <a:spcPts val="0"/>
                  </a:spcAft>
                  <a:buNone/>
                </a:pPr>
                <a:r>
                  <a:rPr lang="ru-RU" sz="2000" b="1" i="0" u="none" strike="noStrike" cap="none" dirty="0">
                    <a:solidFill>
                      <a:srgbClr val="964607"/>
                    </a:solidFill>
                    <a:latin typeface="Arial"/>
                    <a:ea typeface="Arial"/>
                    <a:cs typeface="Arial"/>
                    <a:sym typeface="Arial"/>
                  </a:rPr>
                  <a:t>22</a:t>
                </a:r>
                <a:r>
                  <a:rPr lang="ru-RU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ru-RU" sz="105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MASTER PROGRAMS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2700" marR="0" lvl="0" indent="0" algn="l" rtl="0">
                  <a:lnSpc>
                    <a:spcPct val="100000"/>
                  </a:lnSpc>
                  <a:spcBef>
                    <a:spcPts val="495"/>
                  </a:spcBef>
                  <a:spcAft>
                    <a:spcPts val="0"/>
                  </a:spcAft>
                  <a:buNone/>
                </a:pPr>
                <a:r>
                  <a:rPr lang="ru-RU" sz="2000" b="1" i="0" u="none" strike="noStrike" cap="none" dirty="0">
                    <a:solidFill>
                      <a:srgbClr val="964607"/>
                    </a:solidFill>
                    <a:latin typeface="Arial"/>
                    <a:ea typeface="Arial"/>
                    <a:cs typeface="Arial"/>
                    <a:sym typeface="Arial"/>
                  </a:rPr>
                  <a:t>24</a:t>
                </a:r>
                <a:r>
                  <a:rPr lang="ru-RU" sz="1100" b="1" i="0" u="none" strike="noStrike" cap="none" dirty="0">
                    <a:solidFill>
                      <a:srgbClr val="964607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ru-RU" sz="105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PhD PROGRAMS</a:t>
                </a:r>
                <a:endParaRPr sz="105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4"/>
            <p:cNvSpPr txBox="1"/>
            <p:nvPr/>
          </p:nvSpPr>
          <p:spPr>
            <a:xfrm>
              <a:off x="3306830" y="3972359"/>
              <a:ext cx="2592288" cy="85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250" rIns="0" bIns="0" anchor="t" anchorCtr="0">
              <a:noAutofit/>
            </a:bodyPr>
            <a:lstStyle/>
            <a:p>
              <a:pPr marL="12065" marR="5080" lvl="0" indent="63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 dirty="0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rPr>
                <a:t>WITHIN THE QUOTA ESTABLISHED BY</a:t>
              </a:r>
              <a:r>
                <a:rPr lang="ru-RU" dirty="0"/>
                <a:t> </a:t>
              </a:r>
              <a:r>
                <a:rPr lang="ru-RU" sz="1050" b="1" i="0" u="none" strike="noStrike" cap="none" dirty="0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rPr>
                <a:t>THE GOVERNMENT OF THE RUSSIAN</a:t>
              </a:r>
              <a:r>
                <a:rPr lang="ru-RU" dirty="0"/>
                <a:t> </a:t>
              </a:r>
              <a:r>
                <a:rPr lang="ru-RU" sz="1050" b="1" i="0" u="none" strike="noStrike" cap="none" dirty="0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rPr>
                <a:t>FEDERATION FOR THE EDUCATION O</a:t>
              </a:r>
              <a:r>
                <a:rPr lang="ru-RU" sz="1050" b="1" dirty="0">
                  <a:solidFill>
                    <a:srgbClr val="252525"/>
                  </a:solidFill>
                </a:rPr>
                <a:t>F </a:t>
              </a:r>
              <a:r>
                <a:rPr lang="ru-RU" sz="1050" b="1" i="0" u="none" strike="noStrike" cap="none" dirty="0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rPr>
                <a:t>FOREIGN CITIZENS FOR THE 2026/27</a:t>
              </a:r>
              <a:r>
                <a:rPr lang="ru-RU" sz="1050" b="1" dirty="0">
                  <a:solidFill>
                    <a:srgbClr val="252525"/>
                  </a:solidFill>
                </a:rPr>
                <a:t> </a:t>
              </a:r>
              <a:r>
                <a:rPr lang="ru-RU" sz="1050" b="1" i="0" u="none" strike="noStrike" cap="none" dirty="0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rPr>
                <a:t>ACADEMIC YEAR</a:t>
              </a:r>
              <a:endParaRPr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296701" y="3830467"/>
              <a:ext cx="2642372" cy="1111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250" rIns="0" bIns="0" anchor="t" anchorCtr="0">
              <a:noAutofit/>
            </a:bodyPr>
            <a:lstStyle/>
            <a:p>
              <a:pPr marL="12065" marR="5080" lvl="0" indent="63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rPr>
                <a:t> AT THE EXPENSE OF BUDGETARY</a:t>
              </a:r>
              <a:r>
                <a:rPr lang="ru-RU"/>
                <a:t> </a:t>
              </a:r>
              <a:r>
                <a:rPr lang="ru-RU" sz="1050" b="1" i="0" u="none" strike="noStrike" cap="none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rPr>
                <a:t>APPROPRIATIONS IN ACCORDANCE</a:t>
              </a:r>
              <a:r>
                <a:rPr lang="ru-RU"/>
                <a:t> </a:t>
              </a:r>
              <a:r>
                <a:rPr lang="ru-RU" sz="1050" b="1" i="0" u="none" strike="noStrike" cap="none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rPr>
                <a:t>WITH INTERNATIONAL</a:t>
              </a:r>
              <a:r>
                <a:rPr lang="ru-RU" sz="1050" b="1">
                  <a:solidFill>
                    <a:srgbClr val="252525"/>
                  </a:solidFill>
                </a:rPr>
                <a:t> </a:t>
              </a:r>
              <a:r>
                <a:rPr lang="ru-RU" sz="1050" b="1" i="0" u="none" strike="noStrike" cap="none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rPr>
                <a:t>TREATIES OF</a:t>
              </a:r>
              <a:r>
                <a:rPr lang="ru-RU"/>
                <a:t> </a:t>
              </a:r>
              <a:r>
                <a:rPr lang="ru-RU" sz="1050" b="1" i="0" u="none" strike="noStrike" cap="none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rPr>
                <a:t>THE RUSSIAN FEDERATION,</a:t>
              </a:r>
              <a:r>
                <a:rPr lang="ru-RU" sz="1050" b="1">
                  <a:solidFill>
                    <a:srgbClr val="252525"/>
                  </a:solidFill>
                </a:rPr>
                <a:t> </a:t>
              </a:r>
              <a:r>
                <a:rPr lang="ru-RU" sz="1050" b="1" i="0" u="none" strike="noStrike" cap="none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rPr>
                <a:t>FEDERAL LAWS</a:t>
              </a:r>
              <a:r>
                <a:rPr lang="ru-RU"/>
                <a:t> </a:t>
              </a:r>
              <a:r>
                <a:rPr lang="ru-RU" sz="1050" b="1" i="0" u="none" strike="noStrike" cap="none">
                  <a:solidFill>
                    <a:srgbClr val="632423"/>
                  </a:solidFill>
                  <a:latin typeface="Arial"/>
                  <a:ea typeface="Arial"/>
                  <a:cs typeface="Arial"/>
                  <a:sym typeface="Arial"/>
                </a:rPr>
                <a:t>BASED ON THE RESULTS OF AN</a:t>
              </a:r>
              <a:r>
                <a:rPr lang="ru-RU" sz="1050" b="1">
                  <a:solidFill>
                    <a:srgbClr val="632423"/>
                  </a:solidFill>
                </a:rPr>
                <a:t> </a:t>
              </a:r>
              <a:r>
                <a:rPr lang="ru-RU" sz="1050" b="1" i="0" u="none" strike="noStrike" cap="none">
                  <a:solidFill>
                    <a:srgbClr val="632423"/>
                  </a:solidFill>
                  <a:latin typeface="Arial"/>
                  <a:ea typeface="Arial"/>
                  <a:cs typeface="Arial"/>
                  <a:sym typeface="Arial"/>
                </a:rPr>
                <a:t>INTERNAL COMPETITION</a:t>
              </a:r>
              <a:endParaRPr/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6260813" y="3947232"/>
              <a:ext cx="2673705" cy="878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250" rIns="0" bIns="0" anchor="t" anchorCtr="0">
              <a:noAutofit/>
            </a:bodyPr>
            <a:lstStyle/>
            <a:p>
              <a:pPr marL="12065" marR="5080" lvl="0" indent="63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rPr>
                <a:t>IN ACCORDANCE WITH AGREEMENT</a:t>
              </a:r>
              <a:r>
                <a:rPr lang="ru-RU" sz="1050" b="1">
                  <a:solidFill>
                    <a:srgbClr val="252525"/>
                  </a:solidFill>
                </a:rPr>
                <a:t>S </a:t>
              </a:r>
              <a:r>
                <a:rPr lang="ru-RU" sz="1050" b="1" i="0" u="none" strike="noStrike" cap="none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rPr>
                <a:t>FOR THE PROVISION OF PAID</a:t>
              </a:r>
              <a:r>
                <a:rPr lang="ru-RU"/>
                <a:t> </a:t>
              </a:r>
              <a:r>
                <a:rPr lang="ru-RU" sz="1050" b="1" i="0" u="none" strike="noStrike" cap="none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rPr>
                <a:t>EDUCATIONAL SERVICES</a:t>
              </a:r>
              <a:endParaRPr/>
            </a:p>
            <a:p>
              <a:pPr marL="12065" marR="5080" lvl="0" indent="63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b="1" i="0" u="none" strike="noStrike" cap="none">
                  <a:solidFill>
                    <a:srgbClr val="632423"/>
                  </a:solidFill>
                  <a:latin typeface="Arial"/>
                  <a:ea typeface="Arial"/>
                  <a:cs typeface="Arial"/>
                  <a:sym typeface="Arial"/>
                </a:rPr>
                <a:t>BASED ON THE RESULTS OF AN</a:t>
              </a:r>
              <a:r>
                <a:rPr lang="ru-RU" sz="1050" b="1">
                  <a:solidFill>
                    <a:srgbClr val="632423"/>
                  </a:solidFill>
                </a:rPr>
                <a:t> </a:t>
              </a:r>
              <a:r>
                <a:rPr lang="ru-RU" sz="1050" b="1" i="0" u="none" strike="noStrike" cap="none">
                  <a:solidFill>
                    <a:srgbClr val="632423"/>
                  </a:solidFill>
                  <a:latin typeface="Arial"/>
                  <a:ea typeface="Arial"/>
                  <a:cs typeface="Arial"/>
                  <a:sym typeface="Arial"/>
                </a:rPr>
                <a:t>INTERNAL COMPETITION</a:t>
              </a:r>
              <a:endParaRPr sz="1050" b="1" i="0" u="none" strike="noStrike" cap="non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348137" y="3510010"/>
              <a:ext cx="8509673" cy="225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no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i="0" u="none" strike="noStrike" cap="none">
                  <a:solidFill>
                    <a:srgbClr val="974806"/>
                  </a:solidFill>
                  <a:latin typeface="Arial"/>
                  <a:ea typeface="Arial"/>
                  <a:cs typeface="Arial"/>
                  <a:sym typeface="Arial"/>
                </a:rPr>
                <a:t>ADMISSION OF FOREIGN CITIZENS FOR STUDY IN THE 2026/27 ACADEMIC YEAR IS CARRIED OUT </a:t>
              </a:r>
              <a:endParaRPr sz="1400" b="1" i="0" u="none" strike="noStrike" cap="none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" name="Google Shape;118;p4" descr="Лампочка и шестеренк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0790" y="2961083"/>
            <a:ext cx="404889" cy="428759"/>
          </a:xfrm>
          <a:prstGeom prst="rect">
            <a:avLst/>
          </a:prstGeom>
          <a:solidFill>
            <a:srgbClr val="FDE9D8"/>
          </a:solidFill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4620720" y="2961083"/>
            <a:ext cx="4418934" cy="428759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0" tIns="8250" rIns="0" bIns="0" anchor="t" anchorCtr="0">
            <a:noAutofit/>
          </a:bodyPr>
          <a:lstStyle/>
          <a:p>
            <a:pPr marL="12065" marR="5080" lvl="0" indent="635" algn="l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Tuition</a:t>
            </a:r>
            <a:r>
              <a:rPr lang="ru-RU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fees</a:t>
            </a:r>
            <a:r>
              <a:rPr lang="ru-RU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lang="ru-RU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ru-RU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USD </a:t>
            </a:r>
            <a:r>
              <a:rPr lang="ru-RU" sz="1300" b="1" i="1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1,800 </a:t>
            </a:r>
            <a:r>
              <a:rPr lang="ru-RU" sz="1300" b="1" i="1" u="none" strike="noStrike" cap="none" dirty="0" err="1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sz="1300" b="1" i="1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USD 2,500 </a:t>
            </a:r>
            <a:r>
              <a:rPr lang="ru-RU" sz="1300" b="1" i="1" u="none" strike="noStrike" cap="none" dirty="0" err="1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per</a:t>
            </a:r>
            <a:r>
              <a:rPr lang="ru-RU" sz="1300" b="1" i="1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1" i="1" u="none" strike="noStrike" cap="none" dirty="0" err="1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r>
              <a:rPr lang="ru-RU" sz="1300" b="1" i="1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3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ru-RU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September</a:t>
            </a:r>
            <a:r>
              <a:rPr lang="ru-RU" sz="13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1, 2025)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251520" y="4514371"/>
            <a:ext cx="5256584" cy="73697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FOR INDIVIDUAL CONSULTATION FOLLOW THE LINK OF QR-CODE</a:t>
            </a:r>
            <a:endParaRPr sz="1050" b="0" i="0" u="none" strike="noStrike" cap="none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https://forms.gle/YLwvif9UtB1BGw2q6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107504" y="130069"/>
            <a:ext cx="8640960" cy="573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400" b="1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THE FOLLOWING PROGRAMS ARE AVAILABLE WITHING</a:t>
            </a:r>
            <a:br>
              <a:rPr lang="ru-RU" sz="1400" b="1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THE EDUCATIONAL QUOTA ESTABLISHED BE THE GOVERNMENT</a:t>
            </a:r>
            <a:br>
              <a:rPr lang="ru-RU" sz="1400" b="1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OF THE RUSSIAN FEDERATION FOR FOREIGN STUDENTS FOR 2026/2027</a:t>
            </a:r>
            <a:endParaRPr sz="1100" b="1" i="0" u="none" strike="noStrike" dirty="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251520" y="875022"/>
            <a:ext cx="5760640" cy="367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noAutofit/>
          </a:bodyPr>
          <a:lstStyle/>
          <a:p>
            <a:pPr marL="2984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BACHELOR DEGREE</a:t>
            </a:r>
            <a:endParaRPr sz="1050" b="1" i="0" u="none" strike="noStrike" cap="none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4" marR="0" lvl="0" indent="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19.03.02 Food </a:t>
            </a:r>
            <a:r>
              <a:rPr lang="ru-RU" sz="11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r>
              <a:rPr lang="ru-RU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r>
              <a:rPr lang="ru-RU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4" marR="0" lvl="0" indent="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35.03.04 </a:t>
            </a:r>
            <a:r>
              <a:rPr lang="ru-RU" sz="11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Agronomy</a:t>
            </a: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4" marR="0" lvl="0" indent="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35.03.06 </a:t>
            </a:r>
            <a:r>
              <a:rPr lang="ru-RU" sz="11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Agricultural</a:t>
            </a:r>
            <a:r>
              <a:rPr lang="ru-RU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engineering</a:t>
            </a: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4" marR="0" lvl="0" indent="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endParaRPr sz="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4" marR="0" lvl="0" indent="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ru-RU" sz="105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SPECIALIST DEGREE PROGRAMS</a:t>
            </a:r>
            <a:endParaRPr dirty="0"/>
          </a:p>
          <a:p>
            <a:pPr marL="29844" marR="0" lvl="0" indent="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36.05.01 </a:t>
            </a:r>
            <a:r>
              <a:rPr lang="ru-RU" sz="11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Veterinary</a:t>
            </a:r>
            <a:r>
              <a:rPr lang="ru-RU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Medicine</a:t>
            </a:r>
            <a:endParaRPr dirty="0"/>
          </a:p>
          <a:p>
            <a:pPr marL="29844" marR="0" lvl="0" indent="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endParaRPr sz="500" b="1" i="0" u="none" strike="noStrike" cap="none" dirty="0">
              <a:solidFill>
                <a:srgbClr val="6324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4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ru-RU" sz="105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MASTER’S DEGREE PROGRAMS</a:t>
            </a:r>
            <a:endParaRPr dirty="0"/>
          </a:p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05.04.06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Ecology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engineering</a:t>
            </a:r>
            <a:endParaRPr dirty="0"/>
          </a:p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19.04.02 Food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20.04.02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engineering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water-use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21.04.02 Land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cadastres</a:t>
            </a:r>
            <a:endParaRPr sz="1100" b="1" i="0" u="none" strike="noStrike" cap="none" dirty="0">
              <a:solidFill>
                <a:srgbClr val="25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35.04.03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Agrochemistry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agrosoil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sciences</a:t>
            </a:r>
            <a:endParaRPr sz="1100" b="1" i="0" u="none" strike="noStrike" cap="none" dirty="0">
              <a:solidFill>
                <a:srgbClr val="25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35.04.04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Agronomy</a:t>
            </a:r>
            <a:endParaRPr sz="1100" b="1" i="0" u="none" strike="noStrike" cap="none" dirty="0">
              <a:solidFill>
                <a:srgbClr val="25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35.04.06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Agricultural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engineering</a:t>
            </a:r>
            <a:endParaRPr sz="1100" b="1" i="0" u="none" strike="noStrike" cap="none" dirty="0">
              <a:solidFill>
                <a:srgbClr val="25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36.04.01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Veterinary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sanitary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examination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36.04.02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Zootechny</a:t>
            </a:r>
            <a:endParaRPr sz="1100" b="1" i="0" u="none" strike="noStrike" cap="none" dirty="0">
              <a:solidFill>
                <a:srgbClr val="25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38.04.02 Management</a:t>
            </a:r>
            <a:endParaRPr sz="1100" b="1" i="0" u="none" strike="noStrike" cap="none" dirty="0">
              <a:solidFill>
                <a:srgbClr val="25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 i="0" u="none" strike="noStrike" cap="none" dirty="0">
              <a:solidFill>
                <a:srgbClr val="25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334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ru-RU" sz="105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POSTGRADUATE PROGRAMS</a:t>
            </a:r>
            <a:endParaRPr dirty="0"/>
          </a:p>
          <a:p>
            <a:pPr marL="13334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4.1.2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Breeding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Production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Biotechnology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l="9558" t="8493" r="9799" b="9328"/>
          <a:stretch/>
        </p:blipFill>
        <p:spPr>
          <a:xfrm>
            <a:off x="4854275" y="4552432"/>
            <a:ext cx="648501" cy="66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 t="-98" r="4867" b="9380"/>
          <a:stretch/>
        </p:blipFill>
        <p:spPr>
          <a:xfrm>
            <a:off x="5724128" y="862635"/>
            <a:ext cx="2880320" cy="3716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Сайт для регистрации и подачи заявок education-in-russia.com работает! -  Руски дом"/>
          <p:cNvPicPr preferRelativeResize="0"/>
          <p:nvPr/>
        </p:nvPicPr>
        <p:blipFill rotWithShape="1">
          <a:blip r:embed="rId5">
            <a:alphaModFix/>
          </a:blip>
          <a:srcRect t="22695" b="26565"/>
          <a:stretch/>
        </p:blipFill>
        <p:spPr>
          <a:xfrm>
            <a:off x="5724128" y="4650941"/>
            <a:ext cx="1821584" cy="51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86875" y="4630875"/>
            <a:ext cx="648500" cy="6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221860" y="66253"/>
            <a:ext cx="8824603" cy="29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2692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AGROTECHNOLOGICAL FACULTY</a:t>
            </a:r>
            <a:endParaRPr dirty="0"/>
          </a:p>
        </p:txBody>
      </p:sp>
      <p:sp>
        <p:nvSpPr>
          <p:cNvPr id="136" name="Google Shape;136;p25"/>
          <p:cNvSpPr txBox="1"/>
          <p:nvPr/>
        </p:nvSpPr>
        <p:spPr>
          <a:xfrm>
            <a:off x="97539" y="388216"/>
            <a:ext cx="4676700" cy="3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39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BACHELOR'S DEGREE PROGRAMS</a:t>
            </a:r>
            <a:endParaRPr sz="1100" b="1" i="0" u="none" strike="noStrike" cap="none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85"/>
              </a:spcBef>
              <a:spcAft>
                <a:spcPts val="0"/>
              </a:spcAft>
              <a:buNone/>
            </a:pPr>
            <a:r>
              <a:rPr lang="ru-RU" sz="1049" b="1">
                <a:solidFill>
                  <a:schemeClr val="dk1"/>
                </a:solidFill>
              </a:rPr>
              <a:t>19.03.01 </a:t>
            </a:r>
            <a:r>
              <a:rPr lang="ru-RU" sz="10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Biotechnology</a:t>
            </a:r>
            <a:endParaRPr sz="1049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1773" marR="0" lvl="3" indent="-66611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chemeClr val="dk1"/>
              </a:buClr>
              <a:buSzPts val="1049"/>
              <a:buFont typeface="Arial"/>
              <a:buChar char="-"/>
            </a:pPr>
            <a:r>
              <a:rPr lang="ru-RU" sz="10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biotechnology</a:t>
            </a:r>
            <a:endParaRPr sz="1049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049" b="1">
                <a:solidFill>
                  <a:schemeClr val="dk1"/>
                </a:solidFill>
              </a:rPr>
              <a:t>19.03.02 </a:t>
            </a:r>
            <a:r>
              <a:rPr lang="ru-RU" sz="10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products from plant raw materials</a:t>
            </a:r>
            <a:endParaRPr sz="1049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8138" marR="0" lvl="3" indent="-66611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049"/>
              <a:buFont typeface="Arial"/>
              <a:buChar char="-"/>
            </a:pPr>
            <a:r>
              <a:rPr lang="ru-RU" sz="10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 of bread, confectionery and pasta</a:t>
            </a:r>
            <a:endParaRPr sz="1049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049" b="1">
                <a:solidFill>
                  <a:schemeClr val="dk1"/>
                </a:solidFill>
              </a:rPr>
              <a:t>19.03.03 </a:t>
            </a:r>
            <a:r>
              <a:rPr lang="ru-RU" sz="10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products of animal origin</a:t>
            </a:r>
            <a:endParaRPr sz="1049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8138" marR="0" lvl="3" indent="-66611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049"/>
              <a:buFont typeface="Arial"/>
              <a:buChar char="-"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Technology of milk and dairy products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8138" marR="0" lvl="3" indent="-66611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rgbClr val="000000"/>
              </a:buClr>
              <a:buSzPts val="1049"/>
              <a:buFont typeface="Arial"/>
              <a:buChar char="-"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Technology of meat and meat products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35.03.01 Forestry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2618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- Forestry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35.03.04 Agronomy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1773" marR="0" lvl="0" indent="-66611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049"/>
              <a:buFont typeface="Arial"/>
              <a:buChar char="-"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Agribusiness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1773" marR="0" lvl="0" indent="-66611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049"/>
              <a:buFont typeface="Arial"/>
              <a:buChar char="-"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Breeding and genetics of agricultural crops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1773" marR="0" lvl="0" indent="-66611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rgbClr val="000000"/>
              </a:buClr>
              <a:buSzPts val="1049"/>
              <a:buFont typeface="Arial"/>
              <a:buChar char="-"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Field farming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1773" marR="0" lvl="0" indent="-66611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049"/>
              <a:buFont typeface="Arial"/>
              <a:buChar char="-"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Plant protection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35.03.05 Gardening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2618" marR="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- Fruit and vegetable growing and </a:t>
            </a:r>
            <a:endParaRPr sz="1049" b="1" i="0" u="none" strike="noStrike" cap="none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2618" marR="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viticulture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4916649" y="3966113"/>
            <a:ext cx="4060800" cy="1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27923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99" b="1" i="0" u="none" strike="noStrike" cap="none" dirty="0">
                <a:solidFill>
                  <a:srgbClr val="9747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TEACH YOU</a:t>
            </a:r>
            <a:endParaRPr sz="1099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8905" marR="5077" lvl="0" indent="-286848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099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processes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ru-RU" sz="1099" b="1" dirty="0"/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leaving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</a:t>
            </a:r>
            <a:endParaRPr sz="1099" b="1" dirty="0"/>
          </a:p>
          <a:p>
            <a:pPr marL="298905" marR="5077" lvl="0" indent="-286848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099" b="1" dirty="0"/>
              <a:t>-     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landscapes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comfortable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</a:t>
            </a:r>
            <a:endParaRPr sz="1099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099" b="1" dirty="0"/>
              <a:t>     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unique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future</a:t>
            </a:r>
            <a:endParaRPr sz="1099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099" b="1" dirty="0"/>
              <a:t>     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launch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ultra-modern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processing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enterprises</a:t>
            </a:r>
            <a:endParaRPr sz="1099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3288" y="3492125"/>
            <a:ext cx="1521000" cy="1759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4735470" y="461416"/>
            <a:ext cx="4311000" cy="3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425" rIns="0" bIns="0" anchor="t" anchorCtr="0">
            <a:spAutoFit/>
          </a:bodyPr>
          <a:lstStyle/>
          <a:p>
            <a:pPr marL="12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MASTER'S DEGREE PROGRAMS</a:t>
            </a:r>
            <a:endParaRPr sz="1100" b="1" i="0" u="none" strike="noStrike" cap="none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ru-RU" sz="1049" b="1">
                <a:solidFill>
                  <a:srgbClr val="242424"/>
                </a:solidFill>
              </a:rPr>
              <a:t>19.04.01 </a:t>
            </a: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Biotechnology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49" b="1">
                <a:solidFill>
                  <a:srgbClr val="242424"/>
                </a:solidFill>
              </a:rPr>
              <a:t>19.04.02 </a:t>
            </a: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ru-RU" sz="10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ood products from plant raw materials</a:t>
            </a:r>
            <a:endParaRPr sz="1049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157" marR="0" lvl="3" indent="-666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9"/>
              <a:buFont typeface="Arial"/>
              <a:buChar char="-"/>
            </a:pPr>
            <a:r>
              <a:rPr lang="ru-RU" sz="10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 of food products from special-purpose </a:t>
            </a:r>
            <a:r>
              <a:rPr lang="ru-RU" sz="1049" b="1">
                <a:solidFill>
                  <a:schemeClr val="dk1"/>
                </a:solidFill>
              </a:rPr>
              <a:t>plant </a:t>
            </a:r>
            <a:r>
              <a:rPr lang="ru-RU" sz="10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raw materials</a:t>
            </a:r>
            <a:endParaRPr sz="1049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49" b="1">
                <a:solidFill>
                  <a:srgbClr val="242424"/>
                </a:solidFill>
              </a:rPr>
              <a:t>19.04.03 </a:t>
            </a: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Food products of animal origin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156" marR="0" lvl="3" indent="-666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9"/>
              <a:buFont typeface="Arial"/>
              <a:buChar char="-"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Biotechnology of medical, special and preventive nutrition</a:t>
            </a:r>
            <a:r>
              <a:rPr lang="ru-RU" sz="1049" b="1"/>
              <a:t> </a:t>
            </a: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77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19.04.05 High-tech production of functional and specialized food</a:t>
            </a:r>
            <a:r>
              <a:rPr lang="ru-RU" sz="1049" b="1">
                <a:solidFill>
                  <a:srgbClr val="242424"/>
                </a:solidFill>
              </a:rPr>
              <a:t> </a:t>
            </a: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156" marR="0" lvl="0" indent="-666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9"/>
              <a:buFont typeface="Arial"/>
              <a:buChar char="-"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High-tech production of functional and specialized food</a:t>
            </a:r>
            <a:r>
              <a:rPr lang="ru-RU" sz="1049" b="1">
                <a:solidFill>
                  <a:srgbClr val="242424"/>
                </a:solidFill>
              </a:rPr>
              <a:t> </a:t>
            </a: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 sz="1049" b="1"/>
          </a:p>
          <a:p>
            <a:pPr marL="604156" marR="0" lvl="0" indent="-666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9"/>
              <a:buFont typeface="Arial"/>
              <a:buChar char="-"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Technology of functional and specialized food products</a:t>
            </a:r>
            <a:r>
              <a:rPr lang="ru-RU" sz="1049" b="1">
                <a:solidFill>
                  <a:srgbClr val="242424"/>
                </a:solidFill>
              </a:rPr>
              <a:t> </a:t>
            </a: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from raw materials of animal and vegetable origin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7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35.04.04 Agronomy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157" marR="0" lvl="0" indent="-666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9"/>
              <a:buFont typeface="Arial"/>
              <a:buChar char="-"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Adaptive crop production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157" marR="0" lvl="0" indent="-666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9"/>
              <a:buFont typeface="Arial"/>
              <a:buChar char="-"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Plant breeding, seed production and biotechnology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157" marR="0" lvl="0" indent="-666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9"/>
              <a:buFont typeface="Arial"/>
              <a:buChar char="-"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Sustainable agriculture and rural development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7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35.04.05 Gardening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6227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49" b="1" i="0" u="none" strike="noStrike" cap="non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- Fruit and vegetable growing</a:t>
            </a:r>
            <a:endParaRPr sz="104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p25"/>
          <p:cNvGrpSpPr/>
          <p:nvPr/>
        </p:nvGrpSpPr>
        <p:grpSpPr>
          <a:xfrm>
            <a:off x="2974245" y="2759525"/>
            <a:ext cx="2132886" cy="2492400"/>
            <a:chOff x="3341398" y="2086260"/>
            <a:chExt cx="2412494" cy="2888400"/>
          </a:xfrm>
        </p:grpSpPr>
        <p:pic>
          <p:nvPicPr>
            <p:cNvPr id="141" name="Google Shape;141;p25"/>
            <p:cNvPicPr preferRelativeResize="0"/>
            <p:nvPr/>
          </p:nvPicPr>
          <p:blipFill rotWithShape="1">
            <a:blip r:embed="rId4">
              <a:alphaModFix/>
            </a:blip>
            <a:srcRect l="-2082" r="8677"/>
            <a:stretch/>
          </p:blipFill>
          <p:spPr>
            <a:xfrm>
              <a:off x="3341398" y="2086260"/>
              <a:ext cx="1886100" cy="28884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  <p:pic>
          <p:nvPicPr>
            <p:cNvPr id="142" name="Google Shape;142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68702" y="3356692"/>
              <a:ext cx="385190" cy="3851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3" name="Google Shape;143;p25" title="35_Omsk State Agrarian University.jpg"/>
          <p:cNvPicPr preferRelativeResize="0"/>
          <p:nvPr/>
        </p:nvPicPr>
        <p:blipFill rotWithShape="1">
          <a:blip r:embed="rId6">
            <a:alphaModFix/>
          </a:blip>
          <a:srcRect t="10138" r="26416" b="7698"/>
          <a:stretch/>
        </p:blipFill>
        <p:spPr>
          <a:xfrm>
            <a:off x="3282375" y="1457198"/>
            <a:ext cx="1336500" cy="1029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44" name="Google Shape;144;p25" title="Weizenähren.jpg"/>
          <p:cNvPicPr preferRelativeResize="0"/>
          <p:nvPr/>
        </p:nvPicPr>
        <p:blipFill rotWithShape="1">
          <a:blip r:embed="rId7">
            <a:alphaModFix/>
          </a:blip>
          <a:srcRect t="10477" r="42072" b="31216"/>
          <a:stretch/>
        </p:blipFill>
        <p:spPr>
          <a:xfrm>
            <a:off x="97550" y="3644950"/>
            <a:ext cx="1298400" cy="16293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238603" y="15536"/>
            <a:ext cx="87477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12692" marR="5077" lvl="0" indent="0" algn="ctr" rtl="0">
              <a:lnSpc>
                <a:spcPct val="124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FACULTY OF AGROCHEMISTRY, SOIL SCIENCES, ECOLOGY, ENVIRONMENTAL ENGINEERING, AND WATER RESOURCE EXPLOITATION</a:t>
            </a:r>
            <a:endParaRPr dirty="0"/>
          </a:p>
        </p:txBody>
      </p:sp>
      <p:sp>
        <p:nvSpPr>
          <p:cNvPr id="150" name="Google Shape;150;p26"/>
          <p:cNvSpPr txBox="1"/>
          <p:nvPr/>
        </p:nvSpPr>
        <p:spPr>
          <a:xfrm>
            <a:off x="238603" y="677622"/>
            <a:ext cx="3880200" cy="481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L="139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BACHELOR'S DEGREE PROGRAMS</a:t>
            </a:r>
            <a:endParaRPr sz="1200" b="1" i="0" u="none" strike="noStrike" cap="none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05.03.06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Ecology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engineering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3" marR="0" lvl="2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05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20.03.01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Technosphere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1619" marR="0" lvl="3" indent="-78693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Life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technosphere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3" marR="0" lvl="2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050" b="1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20.03.02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engineering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water-use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1619" marR="0" lvl="3" indent="-78693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Integrated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protection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sz="1050" b="1" dirty="0"/>
          </a:p>
          <a:p>
            <a:pPr marL="601619" marR="0" lvl="3" indent="-78693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Engineering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systems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agricultural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supply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irrigation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sanitation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1619" marR="0" lvl="3" indent="-78693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-"/>
            </a:pP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35.03.03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Agrochemistry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agro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soil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9290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Agroecology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35.03.11 </a:t>
            </a:r>
            <a:r>
              <a:rPr lang="ru-RU" sz="105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Hydro</a:t>
            </a:r>
            <a:r>
              <a:rPr lang="ru-RU" sz="105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1" i="0" u="none" strike="noStrike" cap="none" dirty="0" err="1" smtClean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amelioration</a:t>
            </a:r>
            <a:endParaRPr lang="en-US" sz="1050" b="1" i="0" u="none" strike="noStrike" cap="none" dirty="0" smtClean="0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1619" lvl="0" indent="-78693">
              <a:buSzPts val="1050"/>
              <a:buFont typeface="Arial"/>
              <a:buChar char="-"/>
            </a:pPr>
            <a:r>
              <a:rPr lang="en-US" sz="1050" b="1" dirty="0">
                <a:solidFill>
                  <a:srgbClr val="242424"/>
                </a:solidFill>
              </a:rPr>
              <a:t>Hydro-reclamation</a:t>
            </a:r>
            <a:endParaRPr lang="en-US" sz="1050" b="1" dirty="0"/>
          </a:p>
          <a:p>
            <a:pPr marL="601619" lvl="0" indent="-78693">
              <a:spcBef>
                <a:spcPts val="95"/>
              </a:spcBef>
              <a:buSzPts val="1050"/>
              <a:buFont typeface="Arial"/>
              <a:buChar char="-"/>
            </a:pPr>
            <a:r>
              <a:rPr lang="en-US" sz="1050" b="1" dirty="0">
                <a:solidFill>
                  <a:srgbClr val="242424"/>
                </a:solidFill>
              </a:rPr>
              <a:t>Construction</a:t>
            </a:r>
            <a:endParaRPr lang="en-US" sz="1050" b="1" dirty="0"/>
          </a:p>
          <a:p>
            <a:pPr marL="12692" lvl="0">
              <a:spcBef>
                <a:spcPts val="445"/>
              </a:spcBef>
            </a:pPr>
            <a:r>
              <a:rPr lang="en-US" sz="1050" b="1" dirty="0">
                <a:solidFill>
                  <a:srgbClr val="974806"/>
                </a:solidFill>
              </a:rPr>
              <a:t>MASTER'S DEGREE PROGRAMS</a:t>
            </a:r>
          </a:p>
          <a:p>
            <a:pPr marL="38077" lvl="0">
              <a:spcBef>
                <a:spcPts val="340"/>
              </a:spcBef>
            </a:pPr>
            <a:r>
              <a:rPr lang="en-US" sz="1050" b="1" dirty="0">
                <a:solidFill>
                  <a:srgbClr val="242424"/>
                </a:solidFill>
              </a:rPr>
              <a:t>05.04.06 Ecology and environmental engineering</a:t>
            </a:r>
            <a:endParaRPr lang="en-US" sz="1050" b="1" dirty="0"/>
          </a:p>
          <a:p>
            <a:pPr marL="581946" lvl="0"/>
            <a:r>
              <a:rPr lang="en-US" sz="1050" b="1" dirty="0">
                <a:solidFill>
                  <a:srgbClr val="242424"/>
                </a:solidFill>
              </a:rPr>
              <a:t>- Ecology of the region</a:t>
            </a:r>
            <a:endParaRPr lang="en-US" sz="1050" b="1" dirty="0"/>
          </a:p>
          <a:p>
            <a:pPr marL="38078" lvl="2"/>
            <a:r>
              <a:rPr lang="en-US" sz="1050" b="1" dirty="0">
                <a:solidFill>
                  <a:srgbClr val="252525"/>
                </a:solidFill>
              </a:rPr>
              <a:t>20.04.01 </a:t>
            </a:r>
            <a:r>
              <a:rPr lang="en-US" sz="1050" b="1" dirty="0" err="1">
                <a:solidFill>
                  <a:srgbClr val="242424"/>
                </a:solidFill>
              </a:rPr>
              <a:t>Technosphere</a:t>
            </a:r>
            <a:r>
              <a:rPr lang="en-US" sz="1050" b="1" dirty="0">
                <a:solidFill>
                  <a:srgbClr val="242424"/>
                </a:solidFill>
              </a:rPr>
              <a:t> safety</a:t>
            </a:r>
            <a:endParaRPr lang="en-US" sz="1050" b="1" dirty="0"/>
          </a:p>
          <a:p>
            <a:pPr marL="78693" marR="1078852" lvl="3" indent="-78693" algn="r">
              <a:buClr>
                <a:schemeClr val="dk1"/>
              </a:buClr>
              <a:buSzPts val="1050"/>
              <a:buFont typeface="Arial"/>
              <a:buChar char="-"/>
            </a:pPr>
            <a:r>
              <a:rPr lang="en-US" sz="1050" b="1" dirty="0">
                <a:solidFill>
                  <a:schemeClr val="dk1"/>
                </a:solidFill>
              </a:rPr>
              <a:t>Environmental monitoring and protection</a:t>
            </a:r>
          </a:p>
          <a:p>
            <a:pPr marR="1139141" lvl="0"/>
            <a:r>
              <a:rPr lang="en-US" sz="1050" b="1" dirty="0">
                <a:solidFill>
                  <a:schemeClr val="dk1"/>
                </a:solidFill>
              </a:rPr>
              <a:t>20.04.02 Environmental engineering and water-use</a:t>
            </a:r>
          </a:p>
          <a:p>
            <a:pPr marL="627004" lvl="3" indent="-78692">
              <a:buSzPts val="1050"/>
              <a:buFont typeface="Arial"/>
              <a:buChar char="-"/>
            </a:pPr>
            <a:r>
              <a:rPr lang="en-US" sz="1050" b="1" dirty="0">
                <a:solidFill>
                  <a:srgbClr val="242424"/>
                </a:solidFill>
              </a:rPr>
              <a:t>Water supply and sanitation</a:t>
            </a:r>
            <a:endParaRPr lang="en-US" sz="1050" b="1" dirty="0"/>
          </a:p>
          <a:p>
            <a:pPr marL="38077" lvl="0"/>
            <a:r>
              <a:rPr lang="en-US" sz="1050" b="1" dirty="0">
                <a:solidFill>
                  <a:srgbClr val="242424"/>
                </a:solidFill>
              </a:rPr>
              <a:t>35.04.03 </a:t>
            </a:r>
            <a:r>
              <a:rPr lang="en-US" sz="1050" b="1" dirty="0" err="1">
                <a:solidFill>
                  <a:srgbClr val="242424"/>
                </a:solidFill>
              </a:rPr>
              <a:t>Agrochemistry</a:t>
            </a:r>
            <a:r>
              <a:rPr lang="en-US" sz="1050" b="1" dirty="0">
                <a:solidFill>
                  <a:srgbClr val="242424"/>
                </a:solidFill>
              </a:rPr>
              <a:t> and agro soil science</a:t>
            </a:r>
            <a:endParaRPr lang="en-US" sz="1050" b="1" dirty="0"/>
          </a:p>
          <a:p>
            <a:pPr marL="548311" lvl="0"/>
            <a:r>
              <a:rPr lang="en-US" sz="1050" b="1" dirty="0">
                <a:solidFill>
                  <a:srgbClr val="242424"/>
                </a:solidFill>
              </a:rPr>
              <a:t>- Management of soil fertility and nutrition of cultivated plants</a:t>
            </a:r>
            <a:endParaRPr lang="en-US" sz="1050" b="1" dirty="0"/>
          </a:p>
          <a:p>
            <a:pPr marL="38077" lvl="0"/>
            <a:r>
              <a:rPr lang="en-US" sz="1050" b="1" dirty="0">
                <a:solidFill>
                  <a:srgbClr val="242424"/>
                </a:solidFill>
              </a:rPr>
              <a:t>35.04.10 Hydro amelioration</a:t>
            </a:r>
            <a:endParaRPr lang="en-US" sz="1050" b="1" dirty="0"/>
          </a:p>
          <a:p>
            <a:pPr marL="627004" lvl="3" indent="-78692">
              <a:buSzPts val="1050"/>
              <a:buFont typeface="Arial"/>
              <a:buChar char="-"/>
            </a:pPr>
            <a:r>
              <a:rPr lang="en-US" sz="1050" b="1" dirty="0">
                <a:solidFill>
                  <a:srgbClr val="242424"/>
                </a:solidFill>
              </a:rPr>
              <a:t>Management of land reclamation </a:t>
            </a:r>
            <a:r>
              <a:rPr lang="en-US" sz="1050" b="1" dirty="0" smtClean="0">
                <a:solidFill>
                  <a:srgbClr val="242424"/>
                </a:solidFill>
              </a:rPr>
              <a:t>systems</a:t>
            </a:r>
            <a:endParaRPr lang="en-US" sz="1050" b="1" dirty="0"/>
          </a:p>
        </p:txBody>
      </p:sp>
      <p:sp>
        <p:nvSpPr>
          <p:cNvPr id="152" name="Google Shape;152;p26"/>
          <p:cNvSpPr txBox="1"/>
          <p:nvPr/>
        </p:nvSpPr>
        <p:spPr>
          <a:xfrm>
            <a:off x="4183408" y="3123452"/>
            <a:ext cx="4960500" cy="20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35982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974707"/>
                </a:solidFill>
                <a:latin typeface="Arial"/>
                <a:ea typeface="Arial"/>
                <a:cs typeface="Arial"/>
                <a:sym typeface="Arial"/>
              </a:rPr>
              <a:t>WE WILL TEACH YOU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309059" lvl="0" indent="-286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9"/>
              <a:buFont typeface="Arial"/>
              <a:buChar char="-"/>
            </a:pP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environmentally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friendly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agricultural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technologies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ru-RU" sz="1099" b="1" dirty="0" err="1"/>
              <a:t>d</a:t>
            </a:r>
            <a:r>
              <a:rPr lang="ru-RU" sz="1099" b="1" dirty="0"/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biofertilizers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growing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agricultural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crops</a:t>
            </a:r>
            <a:endParaRPr sz="1099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62826" lvl="0" indent="-286848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099"/>
              <a:buFont typeface="Arial"/>
              <a:buChar char="-"/>
            </a:pP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solve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practical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problems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field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protection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rational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ensuring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  <a:endParaRPr sz="1099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5" marR="0" lvl="0" indent="-28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9"/>
              <a:buFont typeface="Arial"/>
              <a:buChar char="-"/>
            </a:pP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prevent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eliminate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consequences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099" b="1" dirty="0"/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emergency</a:t>
            </a:r>
            <a:r>
              <a:rPr lang="ru-RU" sz="1099" b="1" dirty="0"/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situations</a:t>
            </a:r>
            <a:endParaRPr sz="1099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5077" lvl="0" indent="-286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9"/>
              <a:buFont typeface="Arial"/>
              <a:buChar char="-"/>
            </a:pP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innovative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projects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reconstruction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facilities</a:t>
            </a:r>
            <a:endParaRPr sz="1099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906" marR="57750" lvl="0" indent="-286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9"/>
              <a:buFont typeface="Arial"/>
              <a:buChar char="-"/>
            </a:pP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decisions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construction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supervision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hydraulic</a:t>
            </a:r>
            <a:r>
              <a:rPr lang="ru-RU" sz="109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99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structures</a:t>
            </a:r>
            <a:endParaRPr sz="1099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935" y="3046767"/>
            <a:ext cx="319048" cy="34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3925" y="1128450"/>
            <a:ext cx="1943400" cy="1851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0100" y="705375"/>
            <a:ext cx="3033300" cy="20589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 flipH="1">
            <a:off x="2728" y="63964"/>
            <a:ext cx="5783937" cy="27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9455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FACULTY OF VETERINARY MEDICINE</a:t>
            </a:r>
            <a:endParaRPr dirty="0"/>
          </a:p>
        </p:txBody>
      </p:sp>
      <p:sp>
        <p:nvSpPr>
          <p:cNvPr id="161" name="Google Shape;161;p27"/>
          <p:cNvSpPr txBox="1"/>
          <p:nvPr/>
        </p:nvSpPr>
        <p:spPr>
          <a:xfrm>
            <a:off x="146305" y="423746"/>
            <a:ext cx="88026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L="139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99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BACHELOR'S DEGREE PROGRAMS</a:t>
            </a:r>
            <a:endParaRPr sz="1199" b="1" i="0" u="none" strike="noStrike" cap="none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2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36.03.01</a:t>
            </a:r>
            <a:r>
              <a:rPr lang="ru-RU" sz="1100" b="0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Veterinary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sanitary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examination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5181030" lvl="3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              -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Veterinary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sanitary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examination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raw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vegetable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5542" marR="0" lvl="3" indent="-84404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Veterinary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sanitary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medicine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SPECIALIST’S DEGREE PROGRAMS</a:t>
            </a:r>
            <a:endParaRPr sz="1200" b="1" i="0" u="none" strike="noStrike" cap="none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0" lvl="2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36.05.01 </a:t>
            </a:r>
            <a:r>
              <a:rPr lang="ru-RU" sz="1100" b="1" i="0" u="none" strike="noStrike" cap="none" dirty="0" err="1">
                <a:solidFill>
                  <a:srgbClr val="242424"/>
                </a:solidFill>
              </a:rPr>
              <a:t>Veterinary</a:t>
            </a:r>
            <a:r>
              <a:rPr lang="ru-RU" sz="1100" b="1" i="0" u="none" strike="noStrike" cap="none" dirty="0">
                <a:solidFill>
                  <a:srgbClr val="242424"/>
                </a:solidFill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</a:rPr>
              <a:t>Medicine</a:t>
            </a:r>
            <a:endParaRPr sz="1100" b="1" i="0" u="none" strike="noStrike" cap="none" dirty="0">
              <a:solidFill>
                <a:srgbClr val="000000"/>
              </a:solidFill>
            </a:endParaRPr>
          </a:p>
          <a:p>
            <a:pPr marL="13962" marR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ru-RU" sz="1199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MASTER'S DEGREE PROGRAMS</a:t>
            </a:r>
            <a:endParaRPr sz="1199" b="1" i="0" u="none" strike="noStrike" cap="none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77" marR="0" lvl="2" indent="0" algn="l" rtl="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36.04.01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Veterinary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sanitary</a:t>
            </a:r>
            <a:r>
              <a:rPr lang="ru-RU" sz="1100" b="1" i="0" u="none" strike="noStrike" cap="none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examination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75075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/>
              <a:t>                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Veterinary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sanitary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77" marR="475075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agricultural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6812" marR="0" lvl="3" indent="-87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veterinary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supervision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60832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199" b="1" i="0" u="none" strike="noStrike" cap="none" dirty="0">
              <a:solidFill>
                <a:srgbClr val="974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60832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199" b="1" i="0" u="none" strike="noStrike" cap="none" dirty="0">
              <a:solidFill>
                <a:srgbClr val="974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60832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199" b="1" i="0" u="none" strike="noStrike" cap="none" dirty="0">
                <a:solidFill>
                  <a:srgbClr val="974707"/>
                </a:solidFill>
                <a:latin typeface="Arial"/>
                <a:ea typeface="Arial"/>
                <a:cs typeface="Arial"/>
                <a:sym typeface="Arial"/>
              </a:rPr>
              <a:t>WE WILL TEACH YOU</a:t>
            </a:r>
            <a:endParaRPr sz="1199" b="1" i="0" u="none" strike="noStrike" cap="none" dirty="0">
              <a:solidFill>
                <a:srgbClr val="974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60832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80505" marR="0" lvl="4" indent="-28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carry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80505" marR="0" lvl="4" indent="-28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conduct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microbiological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studies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laboratory</a:t>
            </a:r>
            <a:r>
              <a:rPr lang="ru-RU" sz="1100" b="1" dirty="0"/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equipment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80505" marR="244963" lvl="4" indent="-286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carry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examinations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animals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prevent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transmission</a:t>
            </a:r>
            <a:r>
              <a:rPr lang="ru-RU" sz="1100" b="1" dirty="0"/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infection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parasites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humans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80505" marR="0" lvl="4" indent="-28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80505" marR="0" lvl="4" indent="-28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diagnose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pathologies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innovative</a:t>
            </a:r>
            <a:r>
              <a:rPr lang="ru-RU" sz="1100" b="1" dirty="0"/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equipment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388" y="129969"/>
            <a:ext cx="3273883" cy="2455476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060" y="645282"/>
            <a:ext cx="1779605" cy="221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995158"/>
            <a:ext cx="3476669" cy="2322967"/>
          </a:xfrm>
          <a:prstGeom prst="snipRoundRect">
            <a:avLst>
              <a:gd name="adj1" fmla="val 16667"/>
              <a:gd name="adj2" fmla="val 16667"/>
            </a:avLst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07060" y="3348888"/>
            <a:ext cx="384960" cy="384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2314</Words>
  <Application>Microsoft Office PowerPoint</Application>
  <PresentationFormat>Произвольный</PresentationFormat>
  <Paragraphs>555</Paragraphs>
  <Slides>24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Times New Roman</vt:lpstr>
      <vt:lpstr>Noto Sans Symbols</vt:lpstr>
      <vt:lpstr>Wingdings</vt:lpstr>
      <vt:lpstr>Calibri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FOLLOWING PROGRAMS ARE AVAILABLE WITHING THE EDUCATIONAL QUOTA ESTABLISHED BE THE GOVERNMENT OF THE RUSSIAN FEDERATION FOR FOREIGN STUDENTS FOR 2026/2027</vt:lpstr>
      <vt:lpstr>AGROTECHNOLOGICAL FACULTY</vt:lpstr>
      <vt:lpstr>FACULTY OF AGROCHEMISTRY, SOIL SCIENCES, ECOLOGY, ENVIRONMENTAL ENGINEERING, AND WATER RESOURCE EXPLOITATION</vt:lpstr>
      <vt:lpstr>FACULTY OF VETERINARY MEDICINE</vt:lpstr>
      <vt:lpstr>FACULTY OF LAND MANAGEMENT</vt:lpstr>
      <vt:lpstr>FACULTY OF TECHNICAL SERVICE OF AGROINDUSTRIAL COMPLEXES</vt:lpstr>
      <vt:lpstr>FACULTY OF ZOOTECHNY</vt:lpstr>
      <vt:lpstr>FACULTY OF ECONOMICS</vt:lpstr>
      <vt:lpstr>DEPARTMENT OF POSTGRADUATE AND DOCTORAL STUDIES</vt:lpstr>
      <vt:lpstr>UNIQUE AND MODERN CAMPUS INFRASTRUCTURE</vt:lpstr>
      <vt:lpstr>UNIQUE AND MODERN CAMPUS INFRASTRUCTURE</vt:lpstr>
      <vt:lpstr>Презентация PowerPoint</vt:lpstr>
      <vt:lpstr>YOUTH  POLICY</vt:lpstr>
      <vt:lpstr>WELCOME TO OMSK SAU</vt:lpstr>
      <vt:lpstr>OMSK SAU PROGRAMS OF HIGHER EDUCATION  2026/2027</vt:lpstr>
      <vt:lpstr>OMSK SAU PROGRAMS OF HIGHER EDUCATION  2026/2027</vt:lpstr>
      <vt:lpstr>OMSK SAU PROGRAMS OF HIGHER EDUCATION  2026/2027</vt:lpstr>
      <vt:lpstr>Презентация PowerPoint</vt:lpstr>
      <vt:lpstr>OMSK SAU PROGRAMS OF HIGHER EDUCATION  2026/2027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modified xsi:type="dcterms:W3CDTF">2025-10-27T11:28:17Z</dcterms:modified>
</cp:coreProperties>
</file>