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59" r:id="rId2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24E"/>
    <a:srgbClr val="3EA55F"/>
    <a:srgbClr val="E5FFED"/>
    <a:srgbClr val="E8C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35" autoAdjust="0"/>
    <p:restoredTop sz="94660"/>
  </p:normalViewPr>
  <p:slideViewPr>
    <p:cSldViewPr snapToGrid="0" showGuides="1">
      <p:cViewPr>
        <p:scale>
          <a:sx n="122" d="100"/>
          <a:sy n="122" d="100"/>
        </p:scale>
        <p:origin x="-1074" y="-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8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D6958-6EAD-47B2-9348-C029F68A298B}" type="doc">
      <dgm:prSet loTypeId="urn:microsoft.com/office/officeart/2008/layout/AlternatingHexagon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BCD8D4-BEA1-45A8-A0C3-71F5EAC4746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Сложные технологии точного с.-х.</a:t>
          </a:r>
          <a:endParaRPr lang="ru-RU" sz="1200" b="1" dirty="0">
            <a:solidFill>
              <a:schemeClr val="tx1"/>
            </a:solidFill>
          </a:endParaRPr>
        </a:p>
      </dgm:t>
    </dgm:pt>
    <dgm:pt modelId="{50870824-322E-4FA3-A783-2D89380F727C}" type="parTrans" cxnId="{1CE3CDA1-47D3-4BF2-A640-4C1349B7CE27}">
      <dgm:prSet/>
      <dgm:spPr/>
      <dgm:t>
        <a:bodyPr/>
        <a:lstStyle/>
        <a:p>
          <a:endParaRPr lang="ru-RU"/>
        </a:p>
      </dgm:t>
    </dgm:pt>
    <dgm:pt modelId="{B3A8D44E-62FC-4185-9AA7-90AF1DA82042}" type="sibTrans" cxnId="{1CE3CDA1-47D3-4BF2-A640-4C1349B7CE27}">
      <dgm:prSet custT="1"/>
      <dgm:spPr>
        <a:solidFill>
          <a:srgbClr val="00B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Технологии </a:t>
          </a:r>
          <a:r>
            <a:rPr lang="ru-RU" sz="1200" b="1" dirty="0" err="1" smtClean="0">
              <a:solidFill>
                <a:schemeClr val="tx1"/>
              </a:solidFill>
            </a:rPr>
            <a:t>урбанизиро</a:t>
          </a:r>
          <a:r>
            <a:rPr lang="ru-RU" sz="1200" b="1" dirty="0" smtClean="0">
              <a:solidFill>
                <a:schemeClr val="tx1"/>
              </a:solidFill>
            </a:rPr>
            <a:t>-ванного с.-х.</a:t>
          </a:r>
          <a:endParaRPr lang="ru-RU" sz="1200" b="1" dirty="0">
            <a:solidFill>
              <a:schemeClr val="tx1"/>
            </a:solidFill>
          </a:endParaRPr>
        </a:p>
      </dgm:t>
    </dgm:pt>
    <dgm:pt modelId="{4F38B228-3972-4784-AC92-607CA0612DE5}">
      <dgm:prSet phldrT="[Текст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000" b="1" dirty="0" smtClean="0"/>
            <a:t>Умная биоэнергетика</a:t>
          </a:r>
          <a:endParaRPr lang="ru-RU" sz="1000" b="1" dirty="0"/>
        </a:p>
      </dgm:t>
    </dgm:pt>
    <dgm:pt modelId="{66C268C2-CA42-405C-A38F-C18AFF5A610D}" type="parTrans" cxnId="{671D5AD4-85A8-48A8-BAAF-E04862E65667}">
      <dgm:prSet/>
      <dgm:spPr/>
      <dgm:t>
        <a:bodyPr/>
        <a:lstStyle/>
        <a:p>
          <a:endParaRPr lang="ru-RU"/>
        </a:p>
      </dgm:t>
    </dgm:pt>
    <dgm:pt modelId="{77A4C508-BCAE-452C-94B5-E6683BEC7B80}" type="sibTrans" cxnId="{671D5AD4-85A8-48A8-BAAF-E04862E65667}">
      <dgm:prSet/>
      <dgm:spPr/>
      <dgm:t>
        <a:bodyPr/>
        <a:lstStyle/>
        <a:p>
          <a:endParaRPr lang="ru-RU"/>
        </a:p>
      </dgm:t>
    </dgm:pt>
    <dgm:pt modelId="{FEE59510-1EE1-4D29-B68C-E8BC123DC3D7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Прогноз научно-технологического развития АПК РФ до 2030 г.</a:t>
          </a:r>
          <a:endParaRPr lang="ru-RU" b="1" dirty="0">
            <a:solidFill>
              <a:schemeClr val="tx1"/>
            </a:solidFill>
          </a:endParaRPr>
        </a:p>
      </dgm:t>
    </dgm:pt>
    <dgm:pt modelId="{BEB3B82A-0916-4AA7-ABCC-63830CCC35E5}" type="parTrans" cxnId="{9E720D76-619A-43F8-98A5-708878E6F26A}">
      <dgm:prSet/>
      <dgm:spPr/>
      <dgm:t>
        <a:bodyPr/>
        <a:lstStyle/>
        <a:p>
          <a:endParaRPr lang="ru-RU"/>
        </a:p>
      </dgm:t>
    </dgm:pt>
    <dgm:pt modelId="{D94F0BB8-373A-44A7-BC4B-9D3EC3B4F209}" type="sibTrans" cxnId="{9E720D76-619A-43F8-98A5-708878E6F26A}">
      <dgm:prSet custT="1"/>
      <dgm:spPr>
        <a:solidFill>
          <a:srgbClr val="00B050"/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Технологии утилизации отходов с.-х. с получением продукции тонкой химии</a:t>
          </a:r>
          <a:endParaRPr lang="ru-RU" sz="1000" b="1" dirty="0">
            <a:solidFill>
              <a:schemeClr val="tx1"/>
            </a:solidFill>
          </a:endParaRPr>
        </a:p>
      </dgm:t>
    </dgm:pt>
    <dgm:pt modelId="{37A90D57-714F-4074-95CA-FA339BBF2477}">
      <dgm:prSet phldrT="[Текст]"/>
      <dgm:spPr>
        <a:noFill/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dirty="0" smtClean="0"/>
            <a:t>Производство синтетических продуктов питания</a:t>
          </a:r>
          <a:endParaRPr lang="ru-RU" dirty="0"/>
        </a:p>
      </dgm:t>
    </dgm:pt>
    <dgm:pt modelId="{C7885957-DAB7-41DD-9802-20F4ECF708A3}" type="parTrans" cxnId="{ABAE82CF-6AE6-4381-A1FF-E2BCE2BA08BD}">
      <dgm:prSet/>
      <dgm:spPr/>
      <dgm:t>
        <a:bodyPr/>
        <a:lstStyle/>
        <a:p>
          <a:endParaRPr lang="ru-RU"/>
        </a:p>
      </dgm:t>
    </dgm:pt>
    <dgm:pt modelId="{AE5E52A7-43C3-4706-8103-2A9ABA71A919}" type="sibTrans" cxnId="{ABAE82CF-6AE6-4381-A1FF-E2BCE2BA08BD}">
      <dgm:prSet/>
      <dgm:spPr/>
      <dgm:t>
        <a:bodyPr/>
        <a:lstStyle/>
        <a:p>
          <a:endParaRPr lang="ru-RU"/>
        </a:p>
      </dgm:t>
    </dgm:pt>
    <dgm:pt modelId="{669ED4C3-A2B2-46F7-91E7-0D9AECDAEED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="1" dirty="0" err="1" smtClean="0">
              <a:solidFill>
                <a:schemeClr val="tx1"/>
              </a:solidFill>
            </a:rPr>
            <a:t>Природосбе-регающие</a:t>
          </a:r>
          <a:r>
            <a:rPr lang="ru-RU" sz="1200" b="1" dirty="0" smtClean="0">
              <a:solidFill>
                <a:schemeClr val="tx1"/>
              </a:solidFill>
            </a:rPr>
            <a:t> технологии</a:t>
          </a:r>
          <a:endParaRPr lang="ru-RU" sz="1200" b="1" dirty="0">
            <a:solidFill>
              <a:schemeClr val="tx1"/>
            </a:solidFill>
          </a:endParaRPr>
        </a:p>
      </dgm:t>
    </dgm:pt>
    <dgm:pt modelId="{EB499E7A-CB71-4D7B-A471-AF040B8C7D57}" type="parTrans" cxnId="{95DD43E9-EF16-4146-A20E-45CAEA17C3EE}">
      <dgm:prSet/>
      <dgm:spPr/>
      <dgm:t>
        <a:bodyPr/>
        <a:lstStyle/>
        <a:p>
          <a:endParaRPr lang="ru-RU"/>
        </a:p>
      </dgm:t>
    </dgm:pt>
    <dgm:pt modelId="{CF331C86-6FEB-43B0-B96B-4F14B80272A2}" type="sibTrans" cxnId="{95DD43E9-EF16-4146-A20E-45CAEA17C3EE}">
      <dgm:prSet custT="1"/>
      <dgm:spPr>
        <a:solidFill>
          <a:srgbClr val="00B050"/>
        </a:solidFill>
      </dgm:spPr>
      <dgm:t>
        <a:bodyPr/>
        <a:lstStyle/>
        <a:p>
          <a:r>
            <a:rPr lang="ru-RU" sz="1400" b="1" dirty="0" err="1" smtClean="0">
              <a:solidFill>
                <a:schemeClr val="tx1"/>
              </a:solidFill>
            </a:rPr>
            <a:t>Персонали-зированное</a:t>
          </a:r>
          <a:r>
            <a:rPr lang="ru-RU" sz="1400" b="1" dirty="0" smtClean="0">
              <a:solidFill>
                <a:schemeClr val="tx1"/>
              </a:solidFill>
            </a:rPr>
            <a:t> питание</a:t>
          </a:r>
          <a:endParaRPr lang="ru-RU" sz="1400" b="1" dirty="0">
            <a:solidFill>
              <a:schemeClr val="tx1"/>
            </a:solidFill>
          </a:endParaRPr>
        </a:p>
      </dgm:t>
    </dgm:pt>
    <dgm:pt modelId="{DD637BED-96B0-43F9-A9A8-FDB2B1DBB7B1}">
      <dgm:prSet phldrT="[Текст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050" b="1" dirty="0" smtClean="0"/>
            <a:t>Сложные технологии </a:t>
          </a:r>
          <a:r>
            <a:rPr lang="ru-RU" sz="1050" b="1" dirty="0" err="1" smtClean="0"/>
            <a:t>рыбохозяйствен-ного</a:t>
          </a:r>
          <a:r>
            <a:rPr lang="ru-RU" sz="1050" b="1" dirty="0" smtClean="0"/>
            <a:t> комплекса</a:t>
          </a:r>
          <a:endParaRPr lang="ru-RU" sz="1050" b="1" dirty="0"/>
        </a:p>
      </dgm:t>
    </dgm:pt>
    <dgm:pt modelId="{3CD4DB44-BCF4-48BA-98D8-7964AAE30C96}" type="parTrans" cxnId="{4C7047E8-5282-4667-8466-7F6EE38AE851}">
      <dgm:prSet/>
      <dgm:spPr/>
      <dgm:t>
        <a:bodyPr/>
        <a:lstStyle/>
        <a:p>
          <a:endParaRPr lang="ru-RU"/>
        </a:p>
      </dgm:t>
    </dgm:pt>
    <dgm:pt modelId="{AA34A786-A818-4566-9B4B-AD2B9BCD8F0B}" type="sibTrans" cxnId="{4C7047E8-5282-4667-8466-7F6EE38AE851}">
      <dgm:prSet/>
      <dgm:spPr/>
      <dgm:t>
        <a:bodyPr/>
        <a:lstStyle/>
        <a:p>
          <a:endParaRPr lang="ru-RU"/>
        </a:p>
      </dgm:t>
    </dgm:pt>
    <dgm:pt modelId="{3734DBA8-17F8-4B94-9911-79181EB28B5A}" type="pres">
      <dgm:prSet presAssocID="{7A7D6958-6EAD-47B2-9348-C029F68A298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9E9A33-2A19-4800-B6B2-F8A7E05FA4F7}" type="pres">
      <dgm:prSet presAssocID="{56BCD8D4-BEA1-45A8-A0C3-71F5EAC47461}" presName="composite" presStyleCnt="0"/>
      <dgm:spPr/>
    </dgm:pt>
    <dgm:pt modelId="{AA9A6991-BB9A-409E-856B-F5B4822E012F}" type="pres">
      <dgm:prSet presAssocID="{56BCD8D4-BEA1-45A8-A0C3-71F5EAC4746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013BB-D4D6-4D81-A75C-353DD590636A}" type="pres">
      <dgm:prSet presAssocID="{56BCD8D4-BEA1-45A8-A0C3-71F5EAC47461}" presName="Childtext1" presStyleLbl="revTx" presStyleIdx="0" presStyleCnt="3" custScaleX="49872" custScaleY="74540" custLinFactNeighborX="-21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ABA9D-3783-4B37-A243-6D86E97EEB42}" type="pres">
      <dgm:prSet presAssocID="{56BCD8D4-BEA1-45A8-A0C3-71F5EAC47461}" presName="BalanceSpacing" presStyleCnt="0"/>
      <dgm:spPr/>
    </dgm:pt>
    <dgm:pt modelId="{7C766675-C8D2-4920-B290-D8952B62FF7D}" type="pres">
      <dgm:prSet presAssocID="{56BCD8D4-BEA1-45A8-A0C3-71F5EAC47461}" presName="BalanceSpacing1" presStyleCnt="0"/>
      <dgm:spPr/>
    </dgm:pt>
    <dgm:pt modelId="{BA69FA4C-A64E-48C0-83D4-049B9C725082}" type="pres">
      <dgm:prSet presAssocID="{B3A8D44E-62FC-4185-9AA7-90AF1DA82042}" presName="Accent1Text" presStyleLbl="node1" presStyleIdx="1" presStyleCnt="6"/>
      <dgm:spPr/>
      <dgm:t>
        <a:bodyPr/>
        <a:lstStyle/>
        <a:p>
          <a:endParaRPr lang="ru-RU"/>
        </a:p>
      </dgm:t>
    </dgm:pt>
    <dgm:pt modelId="{EB557FF1-4711-4257-B5F2-C5616CF793DE}" type="pres">
      <dgm:prSet presAssocID="{B3A8D44E-62FC-4185-9AA7-90AF1DA82042}" presName="spaceBetweenRectangles" presStyleCnt="0"/>
      <dgm:spPr/>
    </dgm:pt>
    <dgm:pt modelId="{3E97A02D-11CE-4AB0-A308-73E65ECF41D1}" type="pres">
      <dgm:prSet presAssocID="{FEE59510-1EE1-4D29-B68C-E8BC123DC3D7}" presName="composite" presStyleCnt="0"/>
      <dgm:spPr/>
    </dgm:pt>
    <dgm:pt modelId="{322F935C-2D3F-474B-8332-C892872EE7C6}" type="pres">
      <dgm:prSet presAssocID="{FEE59510-1EE1-4D29-B68C-E8BC123DC3D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4B5FB-50E2-4757-A83D-00FAC31365C6}" type="pres">
      <dgm:prSet presAssocID="{FEE59510-1EE1-4D29-B68C-E8BC123DC3D7}" presName="Childtext1" presStyleLbl="revTx" presStyleIdx="1" presStyleCnt="3" custScaleX="54419" custScaleY="75541" custLinFactNeighborX="19049" custLinFactNeighborY="-12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78E82-12C3-4D29-A706-C5C05F6C1AB6}" type="pres">
      <dgm:prSet presAssocID="{FEE59510-1EE1-4D29-B68C-E8BC123DC3D7}" presName="BalanceSpacing" presStyleCnt="0"/>
      <dgm:spPr/>
    </dgm:pt>
    <dgm:pt modelId="{A217F1FA-D10F-4B81-AF43-DEBFA5043A0B}" type="pres">
      <dgm:prSet presAssocID="{FEE59510-1EE1-4D29-B68C-E8BC123DC3D7}" presName="BalanceSpacing1" presStyleCnt="0"/>
      <dgm:spPr/>
    </dgm:pt>
    <dgm:pt modelId="{81F2A1E4-1610-4CC6-A1C6-2056AE51FE26}" type="pres">
      <dgm:prSet presAssocID="{D94F0BB8-373A-44A7-BC4B-9D3EC3B4F209}" presName="Accent1Text" presStyleLbl="node1" presStyleIdx="3" presStyleCnt="6"/>
      <dgm:spPr/>
      <dgm:t>
        <a:bodyPr/>
        <a:lstStyle/>
        <a:p>
          <a:endParaRPr lang="ru-RU"/>
        </a:p>
      </dgm:t>
    </dgm:pt>
    <dgm:pt modelId="{7C080F16-B6FE-433B-8A63-D0D84F40C270}" type="pres">
      <dgm:prSet presAssocID="{D94F0BB8-373A-44A7-BC4B-9D3EC3B4F209}" presName="spaceBetweenRectangles" presStyleCnt="0"/>
      <dgm:spPr/>
    </dgm:pt>
    <dgm:pt modelId="{D4A6BD5F-7556-449B-B961-B2F35C23890B}" type="pres">
      <dgm:prSet presAssocID="{669ED4C3-A2B2-46F7-91E7-0D9AECDAEED4}" presName="composite" presStyleCnt="0"/>
      <dgm:spPr/>
    </dgm:pt>
    <dgm:pt modelId="{932DE3C8-7426-4422-A59B-F1CFBB94CD42}" type="pres">
      <dgm:prSet presAssocID="{669ED4C3-A2B2-46F7-91E7-0D9AECDAEED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5B35D-781B-40A1-98FB-ECD1F4D51504}" type="pres">
      <dgm:prSet presAssocID="{669ED4C3-A2B2-46F7-91E7-0D9AECDAEED4}" presName="Childtext1" presStyleLbl="revTx" presStyleIdx="2" presStyleCnt="3" custScaleX="65373" custLinFactNeighborX="-15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78989-F955-41F3-9895-09D14AE48F76}" type="pres">
      <dgm:prSet presAssocID="{669ED4C3-A2B2-46F7-91E7-0D9AECDAEED4}" presName="BalanceSpacing" presStyleCnt="0"/>
      <dgm:spPr/>
    </dgm:pt>
    <dgm:pt modelId="{8A5A884C-54E3-40D1-ACED-5048016F9A43}" type="pres">
      <dgm:prSet presAssocID="{669ED4C3-A2B2-46F7-91E7-0D9AECDAEED4}" presName="BalanceSpacing1" presStyleCnt="0"/>
      <dgm:spPr/>
    </dgm:pt>
    <dgm:pt modelId="{E9B89CE6-D31E-4CE4-8D77-F3518E1DA8AC}" type="pres">
      <dgm:prSet presAssocID="{CF331C86-6FEB-43B0-B96B-4F14B80272A2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1CE3CDA1-47D3-4BF2-A640-4C1349B7CE27}" srcId="{7A7D6958-6EAD-47B2-9348-C029F68A298B}" destId="{56BCD8D4-BEA1-45A8-A0C3-71F5EAC47461}" srcOrd="0" destOrd="0" parTransId="{50870824-322E-4FA3-A783-2D89380F727C}" sibTransId="{B3A8D44E-62FC-4185-9AA7-90AF1DA82042}"/>
    <dgm:cxn modelId="{ABAE82CF-6AE6-4381-A1FF-E2BCE2BA08BD}" srcId="{FEE59510-1EE1-4D29-B68C-E8BC123DC3D7}" destId="{37A90D57-714F-4074-95CA-FA339BBF2477}" srcOrd="0" destOrd="0" parTransId="{C7885957-DAB7-41DD-9802-20F4ECF708A3}" sibTransId="{AE5E52A7-43C3-4706-8103-2A9ABA71A919}"/>
    <dgm:cxn modelId="{95DD43E9-EF16-4146-A20E-45CAEA17C3EE}" srcId="{7A7D6958-6EAD-47B2-9348-C029F68A298B}" destId="{669ED4C3-A2B2-46F7-91E7-0D9AECDAEED4}" srcOrd="2" destOrd="0" parTransId="{EB499E7A-CB71-4D7B-A471-AF040B8C7D57}" sibTransId="{CF331C86-6FEB-43B0-B96B-4F14B80272A2}"/>
    <dgm:cxn modelId="{5EB43E27-C9C9-4989-A9F0-334262E655F2}" type="presOf" srcId="{7A7D6958-6EAD-47B2-9348-C029F68A298B}" destId="{3734DBA8-17F8-4B94-9911-79181EB28B5A}" srcOrd="0" destOrd="0" presId="urn:microsoft.com/office/officeart/2008/layout/AlternatingHexagons"/>
    <dgm:cxn modelId="{671D5AD4-85A8-48A8-BAAF-E04862E65667}" srcId="{56BCD8D4-BEA1-45A8-A0C3-71F5EAC47461}" destId="{4F38B228-3972-4784-AC92-607CA0612DE5}" srcOrd="0" destOrd="0" parTransId="{66C268C2-CA42-405C-A38F-C18AFF5A610D}" sibTransId="{77A4C508-BCAE-452C-94B5-E6683BEC7B80}"/>
    <dgm:cxn modelId="{9E720D76-619A-43F8-98A5-708878E6F26A}" srcId="{7A7D6958-6EAD-47B2-9348-C029F68A298B}" destId="{FEE59510-1EE1-4D29-B68C-E8BC123DC3D7}" srcOrd="1" destOrd="0" parTransId="{BEB3B82A-0916-4AA7-ABCC-63830CCC35E5}" sibTransId="{D94F0BB8-373A-44A7-BC4B-9D3EC3B4F209}"/>
    <dgm:cxn modelId="{4C7047E8-5282-4667-8466-7F6EE38AE851}" srcId="{669ED4C3-A2B2-46F7-91E7-0D9AECDAEED4}" destId="{DD637BED-96B0-43F9-A9A8-FDB2B1DBB7B1}" srcOrd="0" destOrd="0" parTransId="{3CD4DB44-BCF4-48BA-98D8-7964AAE30C96}" sibTransId="{AA34A786-A818-4566-9B4B-AD2B9BCD8F0B}"/>
    <dgm:cxn modelId="{FDD61977-1035-444E-90C1-10618CCF3D1F}" type="presOf" srcId="{CF331C86-6FEB-43B0-B96B-4F14B80272A2}" destId="{E9B89CE6-D31E-4CE4-8D77-F3518E1DA8AC}" srcOrd="0" destOrd="0" presId="urn:microsoft.com/office/officeart/2008/layout/AlternatingHexagons"/>
    <dgm:cxn modelId="{15B59A4F-5EB2-4D22-A98F-25AF5390DAFB}" type="presOf" srcId="{56BCD8D4-BEA1-45A8-A0C3-71F5EAC47461}" destId="{AA9A6991-BB9A-409E-856B-F5B4822E012F}" srcOrd="0" destOrd="0" presId="urn:microsoft.com/office/officeart/2008/layout/AlternatingHexagons"/>
    <dgm:cxn modelId="{D95713FB-CAC6-44F4-8BA1-8C16DFA57AA3}" type="presOf" srcId="{4F38B228-3972-4784-AC92-607CA0612DE5}" destId="{772013BB-D4D6-4D81-A75C-353DD590636A}" srcOrd="0" destOrd="0" presId="urn:microsoft.com/office/officeart/2008/layout/AlternatingHexagons"/>
    <dgm:cxn modelId="{77E992AB-9A81-4B3B-BE0A-7B31AD067F68}" type="presOf" srcId="{DD637BED-96B0-43F9-A9A8-FDB2B1DBB7B1}" destId="{2E05B35D-781B-40A1-98FB-ECD1F4D51504}" srcOrd="0" destOrd="0" presId="urn:microsoft.com/office/officeart/2008/layout/AlternatingHexagons"/>
    <dgm:cxn modelId="{78C1B26A-A1A6-4642-BAE9-F12B0146EDFD}" type="presOf" srcId="{37A90D57-714F-4074-95CA-FA339BBF2477}" destId="{0624B5FB-50E2-4757-A83D-00FAC31365C6}" srcOrd="0" destOrd="0" presId="urn:microsoft.com/office/officeart/2008/layout/AlternatingHexagons"/>
    <dgm:cxn modelId="{2CB4B1C1-1D64-4043-A399-6BCA4FE33FD6}" type="presOf" srcId="{B3A8D44E-62FC-4185-9AA7-90AF1DA82042}" destId="{BA69FA4C-A64E-48C0-83D4-049B9C725082}" srcOrd="0" destOrd="0" presId="urn:microsoft.com/office/officeart/2008/layout/AlternatingHexagons"/>
    <dgm:cxn modelId="{F5C0B886-6A1E-4A72-935B-530FB485AE90}" type="presOf" srcId="{669ED4C3-A2B2-46F7-91E7-0D9AECDAEED4}" destId="{932DE3C8-7426-4422-A59B-F1CFBB94CD42}" srcOrd="0" destOrd="0" presId="urn:microsoft.com/office/officeart/2008/layout/AlternatingHexagons"/>
    <dgm:cxn modelId="{96DEBD2A-0075-4D2D-A3C0-E2B162216B41}" type="presOf" srcId="{D94F0BB8-373A-44A7-BC4B-9D3EC3B4F209}" destId="{81F2A1E4-1610-4CC6-A1C6-2056AE51FE26}" srcOrd="0" destOrd="0" presId="urn:microsoft.com/office/officeart/2008/layout/AlternatingHexagons"/>
    <dgm:cxn modelId="{4ACF00C1-1EC7-46C5-9C8B-F222FAD59468}" type="presOf" srcId="{FEE59510-1EE1-4D29-B68C-E8BC123DC3D7}" destId="{322F935C-2D3F-474B-8332-C892872EE7C6}" srcOrd="0" destOrd="0" presId="urn:microsoft.com/office/officeart/2008/layout/AlternatingHexagons"/>
    <dgm:cxn modelId="{460FA030-EEF9-4C50-82A9-4E3323B7BD79}" type="presParOf" srcId="{3734DBA8-17F8-4B94-9911-79181EB28B5A}" destId="{CA9E9A33-2A19-4800-B6B2-F8A7E05FA4F7}" srcOrd="0" destOrd="0" presId="urn:microsoft.com/office/officeart/2008/layout/AlternatingHexagons"/>
    <dgm:cxn modelId="{5CD4943F-540B-403C-9CEE-A00123766298}" type="presParOf" srcId="{CA9E9A33-2A19-4800-B6B2-F8A7E05FA4F7}" destId="{AA9A6991-BB9A-409E-856B-F5B4822E012F}" srcOrd="0" destOrd="0" presId="urn:microsoft.com/office/officeart/2008/layout/AlternatingHexagons"/>
    <dgm:cxn modelId="{F212FB9F-6E2C-4351-9D90-3D7F5692DD73}" type="presParOf" srcId="{CA9E9A33-2A19-4800-B6B2-F8A7E05FA4F7}" destId="{772013BB-D4D6-4D81-A75C-353DD590636A}" srcOrd="1" destOrd="0" presId="urn:microsoft.com/office/officeart/2008/layout/AlternatingHexagons"/>
    <dgm:cxn modelId="{C227CF15-C0CA-41DD-843B-3B3089381CE2}" type="presParOf" srcId="{CA9E9A33-2A19-4800-B6B2-F8A7E05FA4F7}" destId="{496ABA9D-3783-4B37-A243-6D86E97EEB42}" srcOrd="2" destOrd="0" presId="urn:microsoft.com/office/officeart/2008/layout/AlternatingHexagons"/>
    <dgm:cxn modelId="{6B3E42CE-BF1D-4D0B-AE58-64BB76AEF506}" type="presParOf" srcId="{CA9E9A33-2A19-4800-B6B2-F8A7E05FA4F7}" destId="{7C766675-C8D2-4920-B290-D8952B62FF7D}" srcOrd="3" destOrd="0" presId="urn:microsoft.com/office/officeart/2008/layout/AlternatingHexagons"/>
    <dgm:cxn modelId="{975F6C53-D925-499A-9749-C2E9E5FB3A50}" type="presParOf" srcId="{CA9E9A33-2A19-4800-B6B2-F8A7E05FA4F7}" destId="{BA69FA4C-A64E-48C0-83D4-049B9C725082}" srcOrd="4" destOrd="0" presId="urn:microsoft.com/office/officeart/2008/layout/AlternatingHexagons"/>
    <dgm:cxn modelId="{4CED560C-C19F-4A68-834D-B06B51375672}" type="presParOf" srcId="{3734DBA8-17F8-4B94-9911-79181EB28B5A}" destId="{EB557FF1-4711-4257-B5F2-C5616CF793DE}" srcOrd="1" destOrd="0" presId="urn:microsoft.com/office/officeart/2008/layout/AlternatingHexagons"/>
    <dgm:cxn modelId="{0564745B-1DA6-448A-B5F6-F6AD1E53EFB3}" type="presParOf" srcId="{3734DBA8-17F8-4B94-9911-79181EB28B5A}" destId="{3E97A02D-11CE-4AB0-A308-73E65ECF41D1}" srcOrd="2" destOrd="0" presId="urn:microsoft.com/office/officeart/2008/layout/AlternatingHexagons"/>
    <dgm:cxn modelId="{8D87BA7E-A1D6-4649-8AAE-6C6DF76EB7BE}" type="presParOf" srcId="{3E97A02D-11CE-4AB0-A308-73E65ECF41D1}" destId="{322F935C-2D3F-474B-8332-C892872EE7C6}" srcOrd="0" destOrd="0" presId="urn:microsoft.com/office/officeart/2008/layout/AlternatingHexagons"/>
    <dgm:cxn modelId="{FD7AEA28-E42F-45F5-B75E-A50A16C9DD4E}" type="presParOf" srcId="{3E97A02D-11CE-4AB0-A308-73E65ECF41D1}" destId="{0624B5FB-50E2-4757-A83D-00FAC31365C6}" srcOrd="1" destOrd="0" presId="urn:microsoft.com/office/officeart/2008/layout/AlternatingHexagons"/>
    <dgm:cxn modelId="{BFA98825-70F4-45BA-BE72-7D967E1B006E}" type="presParOf" srcId="{3E97A02D-11CE-4AB0-A308-73E65ECF41D1}" destId="{EF778E82-12C3-4D29-A706-C5C05F6C1AB6}" srcOrd="2" destOrd="0" presId="urn:microsoft.com/office/officeart/2008/layout/AlternatingHexagons"/>
    <dgm:cxn modelId="{29C67D5B-E4D9-4D8B-AFC3-BE0C35ABF0B5}" type="presParOf" srcId="{3E97A02D-11CE-4AB0-A308-73E65ECF41D1}" destId="{A217F1FA-D10F-4B81-AF43-DEBFA5043A0B}" srcOrd="3" destOrd="0" presId="urn:microsoft.com/office/officeart/2008/layout/AlternatingHexagons"/>
    <dgm:cxn modelId="{C35A6B04-6988-4099-95BA-83DB8F9AB9F3}" type="presParOf" srcId="{3E97A02D-11CE-4AB0-A308-73E65ECF41D1}" destId="{81F2A1E4-1610-4CC6-A1C6-2056AE51FE26}" srcOrd="4" destOrd="0" presId="urn:microsoft.com/office/officeart/2008/layout/AlternatingHexagons"/>
    <dgm:cxn modelId="{EB3935A3-D6ED-4A29-A74B-3E9FECE817A3}" type="presParOf" srcId="{3734DBA8-17F8-4B94-9911-79181EB28B5A}" destId="{7C080F16-B6FE-433B-8A63-D0D84F40C270}" srcOrd="3" destOrd="0" presId="urn:microsoft.com/office/officeart/2008/layout/AlternatingHexagons"/>
    <dgm:cxn modelId="{1E93D53E-9E33-42E7-BC55-23CE98DDB27C}" type="presParOf" srcId="{3734DBA8-17F8-4B94-9911-79181EB28B5A}" destId="{D4A6BD5F-7556-449B-B961-B2F35C23890B}" srcOrd="4" destOrd="0" presId="urn:microsoft.com/office/officeart/2008/layout/AlternatingHexagons"/>
    <dgm:cxn modelId="{0E04CCBA-A62B-499D-9468-7EB54752BD51}" type="presParOf" srcId="{D4A6BD5F-7556-449B-B961-B2F35C23890B}" destId="{932DE3C8-7426-4422-A59B-F1CFBB94CD42}" srcOrd="0" destOrd="0" presId="urn:microsoft.com/office/officeart/2008/layout/AlternatingHexagons"/>
    <dgm:cxn modelId="{65A867CF-1FF5-412B-9128-0806982E7663}" type="presParOf" srcId="{D4A6BD5F-7556-449B-B961-B2F35C23890B}" destId="{2E05B35D-781B-40A1-98FB-ECD1F4D51504}" srcOrd="1" destOrd="0" presId="urn:microsoft.com/office/officeart/2008/layout/AlternatingHexagons"/>
    <dgm:cxn modelId="{9AFDCD65-1B3A-45CF-BB8B-132908592184}" type="presParOf" srcId="{D4A6BD5F-7556-449B-B961-B2F35C23890B}" destId="{B1978989-F955-41F3-9895-09D14AE48F76}" srcOrd="2" destOrd="0" presId="urn:microsoft.com/office/officeart/2008/layout/AlternatingHexagons"/>
    <dgm:cxn modelId="{FD202195-4056-4A1C-B261-9C087B940A2C}" type="presParOf" srcId="{D4A6BD5F-7556-449B-B961-B2F35C23890B}" destId="{8A5A884C-54E3-40D1-ACED-5048016F9A43}" srcOrd="3" destOrd="0" presId="urn:microsoft.com/office/officeart/2008/layout/AlternatingHexagons"/>
    <dgm:cxn modelId="{4108BA1C-C33F-4E9B-B2F8-5DB1F984402F}" type="presParOf" srcId="{D4A6BD5F-7556-449B-B961-B2F35C23890B}" destId="{E9B89CE6-D31E-4CE4-8D77-F3518E1DA8A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A6991-BB9A-409E-856B-F5B4822E012F}">
      <dsp:nvSpPr>
        <dsp:cNvPr id="0" name=""/>
        <dsp:cNvSpPr/>
      </dsp:nvSpPr>
      <dsp:spPr>
        <a:xfrm rot="5400000">
          <a:off x="2849280" y="10615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Сложные технологии точного с.-х.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3176620" y="254400"/>
        <a:ext cx="977329" cy="1123366"/>
      </dsp:txXfrm>
    </dsp:sp>
    <dsp:sp modelId="{772013BB-D4D6-4D81-A75C-353DD590636A}">
      <dsp:nvSpPr>
        <dsp:cNvPr id="0" name=""/>
        <dsp:cNvSpPr/>
      </dsp:nvSpPr>
      <dsp:spPr>
        <a:xfrm>
          <a:off x="4491931" y="451132"/>
          <a:ext cx="908330" cy="729900"/>
        </a:xfrm>
        <a:prstGeom prst="rect">
          <a:avLst/>
        </a:prstGeom>
        <a:solidFill>
          <a:srgbClr val="00B050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Умная биоэнергетика</a:t>
          </a:r>
          <a:endParaRPr lang="ru-RU" sz="1000" b="1" kern="1200" dirty="0"/>
        </a:p>
      </dsp:txBody>
      <dsp:txXfrm>
        <a:off x="4491931" y="451132"/>
        <a:ext cx="908330" cy="729900"/>
      </dsp:txXfrm>
    </dsp:sp>
    <dsp:sp modelId="{BA69FA4C-A64E-48C0-83D4-049B9C725082}">
      <dsp:nvSpPr>
        <dsp:cNvPr id="0" name=""/>
        <dsp:cNvSpPr/>
      </dsp:nvSpPr>
      <dsp:spPr>
        <a:xfrm rot="5400000">
          <a:off x="1315843" y="10615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Технологии </a:t>
          </a:r>
          <a:r>
            <a:rPr lang="ru-RU" sz="1200" b="1" kern="1200" dirty="0" err="1" smtClean="0">
              <a:solidFill>
                <a:schemeClr val="tx1"/>
              </a:solidFill>
            </a:rPr>
            <a:t>урбанизиро</a:t>
          </a:r>
          <a:r>
            <a:rPr lang="ru-RU" sz="1200" b="1" kern="1200" dirty="0" smtClean="0">
              <a:solidFill>
                <a:schemeClr val="tx1"/>
              </a:solidFill>
            </a:rPr>
            <a:t>-ванного с.-х.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1643183" y="254400"/>
        <a:ext cx="977329" cy="1123366"/>
      </dsp:txXfrm>
    </dsp:sp>
    <dsp:sp modelId="{322F935C-2D3F-474B-8332-C892872EE7C6}">
      <dsp:nvSpPr>
        <dsp:cNvPr id="0" name=""/>
        <dsp:cNvSpPr/>
      </dsp:nvSpPr>
      <dsp:spPr>
        <a:xfrm rot="5400000">
          <a:off x="2079624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Прогноз научно-технологического развития АПК РФ до 2030 г.</a:t>
          </a:r>
          <a:endParaRPr lang="ru-RU" sz="900" b="1" kern="1200" dirty="0">
            <a:solidFill>
              <a:schemeClr val="tx1"/>
            </a:solidFill>
          </a:endParaRPr>
        </a:p>
      </dsp:txBody>
      <dsp:txXfrm rot="-5400000">
        <a:off x="2406964" y="1639650"/>
        <a:ext cx="977329" cy="1123366"/>
      </dsp:txXfrm>
    </dsp:sp>
    <dsp:sp modelId="{0624B5FB-50E2-4757-A83D-00FAC31365C6}">
      <dsp:nvSpPr>
        <dsp:cNvPr id="0" name=""/>
        <dsp:cNvSpPr/>
      </dsp:nvSpPr>
      <dsp:spPr>
        <a:xfrm>
          <a:off x="1101831" y="1706780"/>
          <a:ext cx="959173" cy="739702"/>
        </a:xfrm>
        <a:prstGeom prst="rect">
          <a:avLst/>
        </a:pr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Производство синтетических продуктов питания</a:t>
          </a:r>
          <a:endParaRPr lang="ru-RU" sz="900" kern="1200" dirty="0"/>
        </a:p>
      </dsp:txBody>
      <dsp:txXfrm>
        <a:off x="1101831" y="1706780"/>
        <a:ext cx="959173" cy="739702"/>
      </dsp:txXfrm>
    </dsp:sp>
    <dsp:sp modelId="{81F2A1E4-1610-4CC6-A1C6-2056AE51FE26}">
      <dsp:nvSpPr>
        <dsp:cNvPr id="0" name=""/>
        <dsp:cNvSpPr/>
      </dsp:nvSpPr>
      <dsp:spPr>
        <a:xfrm rot="5400000">
          <a:off x="3613061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Технологии утилизации отходов с.-х. с получением продукции тонкой химии</a:t>
          </a:r>
          <a:endParaRPr lang="ru-RU" sz="1000" b="1" kern="1200" dirty="0">
            <a:solidFill>
              <a:schemeClr val="tx1"/>
            </a:solidFill>
          </a:endParaRPr>
        </a:p>
      </dsp:txBody>
      <dsp:txXfrm rot="-5400000">
        <a:off x="3940401" y="1639650"/>
        <a:ext cx="977329" cy="1123366"/>
      </dsp:txXfrm>
    </dsp:sp>
    <dsp:sp modelId="{932DE3C8-7426-4422-A59B-F1CFBB94CD42}">
      <dsp:nvSpPr>
        <dsp:cNvPr id="0" name=""/>
        <dsp:cNvSpPr/>
      </dsp:nvSpPr>
      <dsp:spPr>
        <a:xfrm rot="5400000">
          <a:off x="2849280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</a:rPr>
            <a:t>Природосбе-регающие</a:t>
          </a:r>
          <a:r>
            <a:rPr lang="ru-RU" sz="1200" b="1" kern="1200" dirty="0" smtClean="0">
              <a:solidFill>
                <a:schemeClr val="tx1"/>
              </a:solidFill>
            </a:rPr>
            <a:t> технологии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3176620" y="3024901"/>
        <a:ext cx="977329" cy="1123366"/>
      </dsp:txXfrm>
    </dsp:sp>
    <dsp:sp modelId="{2E05B35D-781B-40A1-98FB-ECD1F4D51504}">
      <dsp:nvSpPr>
        <dsp:cNvPr id="0" name=""/>
        <dsp:cNvSpPr/>
      </dsp:nvSpPr>
      <dsp:spPr>
        <a:xfrm>
          <a:off x="4448465" y="3096980"/>
          <a:ext cx="1190654" cy="979206"/>
        </a:xfrm>
        <a:prstGeom prst="rect">
          <a:avLst/>
        </a:prstGeom>
        <a:solidFill>
          <a:srgbClr val="00B050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Сложные технологии </a:t>
          </a:r>
          <a:r>
            <a:rPr lang="ru-RU" sz="1050" b="1" kern="1200" dirty="0" err="1" smtClean="0"/>
            <a:t>рыбохозяйствен-ного</a:t>
          </a:r>
          <a:r>
            <a:rPr lang="ru-RU" sz="1050" b="1" kern="1200" dirty="0" smtClean="0"/>
            <a:t> комплекса</a:t>
          </a:r>
          <a:endParaRPr lang="ru-RU" sz="1050" b="1" kern="1200" dirty="0"/>
        </a:p>
      </dsp:txBody>
      <dsp:txXfrm>
        <a:off x="4448465" y="3096980"/>
        <a:ext cx="1190654" cy="979206"/>
      </dsp:txXfrm>
    </dsp:sp>
    <dsp:sp modelId="{E9B89CE6-D31E-4CE4-8D77-F3518E1DA8AC}">
      <dsp:nvSpPr>
        <dsp:cNvPr id="0" name=""/>
        <dsp:cNvSpPr/>
      </dsp:nvSpPr>
      <dsp:spPr>
        <a:xfrm rot="5400000">
          <a:off x="1315843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</a:rPr>
            <a:t>Персонали-зированное</a:t>
          </a:r>
          <a:r>
            <a:rPr lang="ru-RU" sz="1400" b="1" kern="1200" dirty="0" smtClean="0">
              <a:solidFill>
                <a:schemeClr val="tx1"/>
              </a:solidFill>
            </a:rPr>
            <a:t> питание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1643183" y="3024901"/>
        <a:ext cx="977329" cy="1123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25A4C-EDC7-46AE-9B6B-C5BB1E87953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24859-60A0-4D7B-AF90-109746FAE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2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176"/>
            <a:ext cx="9906000" cy="54271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39482" y="0"/>
            <a:ext cx="2809875" cy="6858000"/>
          </a:xfrm>
          <a:prstGeom prst="rect">
            <a:avLst/>
          </a:prstGeom>
          <a:solidFill>
            <a:srgbClr val="E5F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"/>
            <a:ext cx="2809875" cy="6858000"/>
          </a:xfrm>
          <a:prstGeom prst="rect">
            <a:avLst/>
          </a:prstGeom>
          <a:solidFill>
            <a:srgbClr val="3EA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5" y="113917"/>
            <a:ext cx="2651766" cy="10576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600"/>
            <a:ext cx="2814395" cy="421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2515" y="1122363"/>
            <a:ext cx="660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4924" y="3602038"/>
            <a:ext cx="612033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8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7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0" y="180975"/>
            <a:ext cx="4476750" cy="98107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775" y="1825625"/>
            <a:ext cx="607218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911"/>
            <a:ext cx="2686050" cy="1071473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r="4166"/>
          <a:stretch/>
        </p:blipFill>
        <p:spPr>
          <a:xfrm>
            <a:off x="-1" y="2119500"/>
            <a:ext cx="2781301" cy="4358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9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911"/>
            <a:ext cx="2686050" cy="10714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62300" y="180975"/>
            <a:ext cx="4476750" cy="98107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52775" y="1825625"/>
            <a:ext cx="607218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/>
          <a:stretch/>
        </p:blipFill>
        <p:spPr>
          <a:xfrm>
            <a:off x="-9525" y="2178172"/>
            <a:ext cx="2790067" cy="35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9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2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6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3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5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7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5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495D-B2DB-459F-9BE1-E948D56C2B00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C8717-5DCF-4A6F-A751-4108AEDFF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6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87" r:id="rId4"/>
    <p:sldLayoutId id="2147483688" r:id="rId5"/>
    <p:sldLayoutId id="2147483689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047" y="67704"/>
            <a:ext cx="549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3EA55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Омский ГАУ – центр научных компетенций будущего</a:t>
            </a:r>
            <a:endParaRPr lang="ru-RU" b="1" dirty="0">
              <a:ln w="1905"/>
              <a:solidFill>
                <a:srgbClr val="3EA55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49216833"/>
              </p:ext>
            </p:extLst>
          </p:nvPr>
        </p:nvGraphicFramePr>
        <p:xfrm>
          <a:off x="2789925" y="119640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мама\чайный гриб\картинки синтза строения целлюлозы\slide_6.jpg"/>
          <p:cNvPicPr>
            <a:picLocks noChangeAspect="1" noChangeArrowheads="1"/>
          </p:cNvPicPr>
          <p:nvPr/>
        </p:nvPicPr>
        <p:blipFill rotWithShape="1">
          <a:blip r:embed="rId7" cstate="print"/>
          <a:srcRect l="2984" t="74506" r="69890" b="3205"/>
          <a:stretch/>
        </p:blipFill>
        <p:spPr bwMode="auto">
          <a:xfrm>
            <a:off x="8762567" y="4247463"/>
            <a:ext cx="890848" cy="5642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95484" y="3850718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/>
              <a:t>Опытное производство</a:t>
            </a:r>
          </a:p>
          <a:p>
            <a:pPr algn="ctr"/>
            <a:r>
              <a:rPr lang="ru-RU" sz="800" b="1" dirty="0" err="1" smtClean="0"/>
              <a:t>наноцеллюлозы</a:t>
            </a:r>
            <a:endParaRPr lang="ru-RU" sz="800" b="1" dirty="0"/>
          </a:p>
        </p:txBody>
      </p:sp>
      <p:pic>
        <p:nvPicPr>
          <p:cNvPr id="1026" name="Picture 2" descr="http://xn-----jlcezyco.xn--p1ai/images/cms/data/folder/folder/novaya_papka/pektin_yablochnyy_aydigo_10_g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10" y="3187408"/>
            <a:ext cx="674320" cy="6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73042" y="2832228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/>
              <a:t>Опытное производство </a:t>
            </a:r>
          </a:p>
          <a:p>
            <a:pPr algn="ctr"/>
            <a:r>
              <a:rPr lang="ru-RU" sz="800" b="1" dirty="0" smtClean="0"/>
              <a:t>пектина</a:t>
            </a:r>
            <a:endParaRPr lang="ru-RU" sz="800" b="1" dirty="0"/>
          </a:p>
        </p:txBody>
      </p:sp>
      <p:pic>
        <p:nvPicPr>
          <p:cNvPr id="1028" name="Picture 4" descr="http://bodyroom.ru/uploads/images/00/00/79/2015/07/14/49f97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40" y="5412136"/>
            <a:ext cx="839432" cy="5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89671" y="4875031"/>
            <a:ext cx="1225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/>
              <a:t>Опытное производство</a:t>
            </a:r>
          </a:p>
          <a:p>
            <a:pPr algn="ctr"/>
            <a:r>
              <a:rPr lang="ru-RU" sz="800" b="1" dirty="0" smtClean="0"/>
              <a:t>кормовых и пищевых </a:t>
            </a:r>
          </a:p>
          <a:p>
            <a:pPr algn="ctr"/>
            <a:r>
              <a:rPr lang="ru-RU" sz="800" b="1" dirty="0" smtClean="0"/>
              <a:t>добавок из </a:t>
            </a:r>
            <a:r>
              <a:rPr lang="ru-RU" sz="800" b="1" dirty="0" err="1" smtClean="0"/>
              <a:t>спирулины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8547" y="6186527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Разработка технологий получения </a:t>
            </a:r>
          </a:p>
          <a:p>
            <a:r>
              <a:rPr lang="ru-RU" sz="800" b="1" dirty="0" smtClean="0"/>
              <a:t>продукции промышленного </a:t>
            </a:r>
          </a:p>
          <a:p>
            <a:pPr algn="r"/>
            <a:r>
              <a:rPr lang="ru-RU" sz="800" b="1" dirty="0" smtClean="0"/>
              <a:t>птицеводства без применения антибиотиков с </a:t>
            </a:r>
          </a:p>
          <a:p>
            <a:r>
              <a:rPr lang="ru-RU" sz="800" b="1" dirty="0" smtClean="0"/>
              <a:t>Использованием коллоидного серебра</a:t>
            </a:r>
            <a:endParaRPr lang="ru-RU" sz="800" b="1" dirty="0"/>
          </a:p>
        </p:txBody>
      </p:sp>
      <p:pic>
        <p:nvPicPr>
          <p:cNvPr id="1030" name="Picture 6" descr="http://yourhealth.oprok.biz/wp-content/uploads/2017/10/%D0%92%D1%81%D0%B5-%D1%87%D1%82%D0%BE-%D0%B2%D1%8B-%D0%BC%D0%BE%D0%B3%D0%BB%D0%B8-%D0%BD%D0%B5-%D0%B7%D0%BD%D0%B0%D1%82%D1%8C-%D0%BE-%D0%BA%D0%BE%D0%BB%D0%BB%D0%BE%D0%B8%D0%B4%D0%BD%D0%BE%D0%BC-%D1%81%D0%B5%D1%80%D0%B5%D0%B1%D1%80%D0%B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6" t="50000"/>
          <a:stretch/>
        </p:blipFill>
        <p:spPr bwMode="auto">
          <a:xfrm>
            <a:off x="5733770" y="6256639"/>
            <a:ext cx="1014557" cy="4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b.belferma.ru/oc-content/uploads/2/29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 b="5725"/>
          <a:stretch/>
        </p:blipFill>
        <p:spPr bwMode="auto">
          <a:xfrm>
            <a:off x="8264873" y="845728"/>
            <a:ext cx="1313700" cy="8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848758" y="482585"/>
            <a:ext cx="183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/>
              <a:t>Разработка электронных карт полей </a:t>
            </a:r>
          </a:p>
          <a:p>
            <a:pPr algn="ctr"/>
            <a:r>
              <a:rPr lang="ru-RU" sz="800" b="1" dirty="0" smtClean="0"/>
              <a:t>для 10 районов Омской области</a:t>
            </a:r>
            <a:endParaRPr lang="ru-RU" sz="800" b="1" dirty="0"/>
          </a:p>
        </p:txBody>
      </p:sp>
      <p:pic>
        <p:nvPicPr>
          <p:cNvPr id="1034" name="Picture 10" descr="https://i.ytimg.com/vi/Ybt5_hXYO1M/maxresdefaul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37" y="1095118"/>
            <a:ext cx="1273976" cy="7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35492" y="712628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/>
              <a:t>Технология вертикального выращивания </a:t>
            </a:r>
          </a:p>
          <a:p>
            <a:pPr algn="ctr"/>
            <a:r>
              <a:rPr lang="ru-RU" sz="800" b="1" dirty="0" smtClean="0"/>
              <a:t>салата в городских условиях </a:t>
            </a:r>
            <a:endParaRPr lang="ru-RU" sz="8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610837" y="1051182"/>
            <a:ext cx="19944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05289" y="1051182"/>
            <a:ext cx="162079" cy="2705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658963" y="793479"/>
            <a:ext cx="19944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7173884" y="793479"/>
            <a:ext cx="485080" cy="7240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573042" y="3154309"/>
            <a:ext cx="119561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7946967" y="3154309"/>
            <a:ext cx="642704" cy="1732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527013" y="4214211"/>
            <a:ext cx="124164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7946967" y="3557848"/>
            <a:ext cx="626075" cy="6563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573042" y="5378261"/>
            <a:ext cx="12186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8297150" y="4796445"/>
            <a:ext cx="298334" cy="5818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466409" y="6771302"/>
            <a:ext cx="353892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483187" y="5336771"/>
            <a:ext cx="377286" cy="144284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6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96" y="4557424"/>
            <a:ext cx="1273050" cy="6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699293" y="3951962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/>
              <a:t>Более 20 патентов на </a:t>
            </a:r>
          </a:p>
          <a:p>
            <a:pPr algn="ctr"/>
            <a:r>
              <a:rPr lang="ru-RU" sz="800" b="1" dirty="0" smtClean="0"/>
              <a:t>производство функциональных </a:t>
            </a:r>
          </a:p>
          <a:p>
            <a:pPr algn="ctr"/>
            <a:r>
              <a:rPr lang="ru-RU" sz="800" b="1" dirty="0" smtClean="0"/>
              <a:t>продуктов питания из </a:t>
            </a:r>
          </a:p>
          <a:p>
            <a:pPr algn="ctr"/>
            <a:r>
              <a:rPr lang="ru-RU" sz="800" b="1" dirty="0" smtClean="0"/>
              <a:t>животного сырья</a:t>
            </a:r>
            <a:endParaRPr lang="ru-RU" sz="800" b="1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2772916" y="4516717"/>
            <a:ext cx="142501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8" name="Picture 1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9"/>
          <a:stretch/>
        </p:blipFill>
        <p:spPr bwMode="auto">
          <a:xfrm>
            <a:off x="2465597" y="6007576"/>
            <a:ext cx="1243149" cy="77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581179" y="5577133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/>
              <a:t>Опытное производство функциональных </a:t>
            </a:r>
          </a:p>
          <a:p>
            <a:pPr algn="ctr"/>
            <a:r>
              <a:rPr lang="ru-RU" sz="800" b="1" dirty="0" smtClean="0"/>
              <a:t>продуктов питания из тыквы и фасоли</a:t>
            </a:r>
          </a:p>
        </p:txBody>
      </p:sp>
      <p:pic>
        <p:nvPicPr>
          <p:cNvPr id="1049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61" y="6031432"/>
            <a:ext cx="1244741" cy="73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Прямая соединительная линия 71"/>
          <p:cNvCxnSpPr/>
          <p:nvPr/>
        </p:nvCxnSpPr>
        <p:spPr>
          <a:xfrm flipV="1">
            <a:off x="2459802" y="5931676"/>
            <a:ext cx="2852031" cy="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5001500" y="5550008"/>
            <a:ext cx="298335" cy="3656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15733" y="5692448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Создание принципиально </a:t>
            </a:r>
          </a:p>
          <a:p>
            <a:r>
              <a:rPr lang="ru-RU" sz="800" b="1" dirty="0" smtClean="0"/>
              <a:t>новых сортов зерновых – </a:t>
            </a:r>
          </a:p>
          <a:p>
            <a:r>
              <a:rPr lang="ru-RU" sz="800" b="1" dirty="0" smtClean="0"/>
              <a:t>многолетняя пшеница</a:t>
            </a:r>
          </a:p>
        </p:txBody>
      </p:sp>
      <p:pic>
        <p:nvPicPr>
          <p:cNvPr id="1055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21" y="5616065"/>
            <a:ext cx="776872" cy="54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6600305" y="6183794"/>
            <a:ext cx="2103131" cy="273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6600305" y="5510984"/>
            <a:ext cx="58190" cy="6755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818157" y="2292053"/>
            <a:ext cx="2271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/>
              <a:t>4 патента на производство </a:t>
            </a:r>
          </a:p>
          <a:p>
            <a:pPr algn="r"/>
            <a:r>
              <a:rPr lang="ru-RU" sz="800" b="1" dirty="0" smtClean="0"/>
              <a:t>функциональных продуктов из мясного сырья</a:t>
            </a:r>
            <a:endParaRPr lang="ru-RU" sz="800" b="1" dirty="0"/>
          </a:p>
        </p:txBody>
      </p:sp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02" y="2684727"/>
            <a:ext cx="831712" cy="5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" name="Прямая соединительная линия 98"/>
          <p:cNvCxnSpPr/>
          <p:nvPr/>
        </p:nvCxnSpPr>
        <p:spPr>
          <a:xfrm>
            <a:off x="1936865" y="2638920"/>
            <a:ext cx="205324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 flipV="1">
            <a:off x="3087171" y="2638920"/>
            <a:ext cx="1283062" cy="160543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8402284" y="1801437"/>
            <a:ext cx="1587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/>
              <a:t>Патент на  способ переработки </a:t>
            </a:r>
          </a:p>
          <a:p>
            <a:pPr algn="ctr"/>
            <a:r>
              <a:rPr lang="ru-RU" sz="800" b="1" dirty="0" smtClean="0"/>
              <a:t>жира в жидкое топливо</a:t>
            </a:r>
            <a:endParaRPr lang="ru-RU" sz="800" b="1" dirty="0"/>
          </a:p>
        </p:txBody>
      </p:sp>
      <p:pic>
        <p:nvPicPr>
          <p:cNvPr id="64" name="Picture 20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3"/>
          <a:stretch/>
        </p:blipFill>
        <p:spPr bwMode="auto">
          <a:xfrm>
            <a:off x="8728573" y="2194150"/>
            <a:ext cx="949623" cy="56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3" name="Прямая соединительная линия 112"/>
          <p:cNvCxnSpPr/>
          <p:nvPr/>
        </p:nvCxnSpPr>
        <p:spPr>
          <a:xfrm>
            <a:off x="8589671" y="2139991"/>
            <a:ext cx="119561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7952780" y="2135312"/>
            <a:ext cx="642704" cy="1732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30880" y="781793"/>
            <a:ext cx="1081899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Роботизация </a:t>
            </a:r>
          </a:p>
          <a:p>
            <a:pPr algn="ctr"/>
            <a:r>
              <a:rPr lang="ru-RU" sz="1200" b="1" dirty="0" smtClean="0"/>
              <a:t>операций</a:t>
            </a:r>
            <a:endParaRPr lang="ru-RU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06560" y="405334"/>
            <a:ext cx="3147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/>
              <a:t>Исследования в области создания сельскохозяйственных роботов</a:t>
            </a:r>
            <a:endParaRPr lang="ru-RU" sz="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84" y="648020"/>
            <a:ext cx="757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4829908" y="609272"/>
            <a:ext cx="291564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endCxn id="48" idx="1"/>
          </p:cNvCxnSpPr>
          <p:nvPr/>
        </p:nvCxnSpPr>
        <p:spPr>
          <a:xfrm>
            <a:off x="4839421" y="611363"/>
            <a:ext cx="291459" cy="4012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151</Words>
  <Application>Microsoft Office PowerPoint</Application>
  <PresentationFormat>Лист A4 (210x297 мм)</PresentationFormat>
  <Paragraphs>41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Uder</dc:creator>
  <cp:lastModifiedBy>NIO</cp:lastModifiedBy>
  <cp:revision>29</cp:revision>
  <cp:lastPrinted>2018-04-04T04:11:51Z</cp:lastPrinted>
  <dcterms:created xsi:type="dcterms:W3CDTF">2018-03-21T03:30:07Z</dcterms:created>
  <dcterms:modified xsi:type="dcterms:W3CDTF">2018-05-08T08:48:08Z</dcterms:modified>
</cp:coreProperties>
</file>