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34" r:id="rId3"/>
    <p:sldId id="335" r:id="rId4"/>
    <p:sldId id="323" r:id="rId5"/>
    <p:sldId id="294" r:id="rId6"/>
    <p:sldId id="324" r:id="rId7"/>
    <p:sldId id="325" r:id="rId8"/>
    <p:sldId id="326" r:id="rId9"/>
    <p:sldId id="327" r:id="rId10"/>
    <p:sldId id="328" r:id="rId11"/>
    <p:sldId id="329" r:id="rId12"/>
    <p:sldId id="336" r:id="rId13"/>
    <p:sldId id="330" r:id="rId14"/>
    <p:sldId id="331" r:id="rId15"/>
    <p:sldId id="314" r:id="rId16"/>
    <p:sldId id="332" r:id="rId17"/>
    <p:sldId id="333" r:id="rId18"/>
    <p:sldId id="313" r:id="rId19"/>
    <p:sldId id="297" r:id="rId20"/>
    <p:sldId id="298" r:id="rId21"/>
    <p:sldId id="299" r:id="rId22"/>
    <p:sldId id="300" r:id="rId23"/>
    <p:sldId id="301" r:id="rId24"/>
    <p:sldId id="302" r:id="rId25"/>
    <p:sldId id="303" r:id="rId26"/>
  </p:sldIdLst>
  <p:sldSz cx="9144000" cy="53181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714" y="-90"/>
      </p:cViewPr>
      <p:guideLst>
        <p:guide orient="horz" pos="16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етр Крикливый" userId="2a0b0c744a47fe58" providerId="LiveId" clId="{4784729C-7AA2-4369-9592-A202C12434B1}"/>
    <pc:docChg chg="custSel addSld modSld">
      <pc:chgData name="Петр Крикливый" userId="2a0b0c744a47fe58" providerId="LiveId" clId="{4784729C-7AA2-4369-9592-A202C12434B1}" dt="2024-12-09T01:21:01.015" v="22" actId="1076"/>
      <pc:docMkLst>
        <pc:docMk/>
      </pc:docMkLst>
      <pc:sldChg chg="addSp delSp modSp add mod">
        <pc:chgData name="Петр Крикливый" userId="2a0b0c744a47fe58" providerId="LiveId" clId="{4784729C-7AA2-4369-9592-A202C12434B1}" dt="2024-12-09T01:21:01.015" v="22" actId="1076"/>
        <pc:sldMkLst>
          <pc:docMk/>
          <pc:sldMk cId="784654641" sldId="312"/>
        </pc:sldMkLst>
        <pc:picChg chg="del">
          <ac:chgData name="Петр Крикливый" userId="2a0b0c744a47fe58" providerId="LiveId" clId="{4784729C-7AA2-4369-9592-A202C12434B1}" dt="2024-12-09T01:18:56.117" v="1" actId="21"/>
          <ac:picMkLst>
            <pc:docMk/>
            <pc:sldMk cId="784654641" sldId="312"/>
            <ac:picMk id="2" creationId="{30CB484B-0074-14AD-B26C-8902FE48B91C}"/>
          </ac:picMkLst>
        </pc:picChg>
        <pc:picChg chg="add mod">
          <ac:chgData name="Петр Крикливый" userId="2a0b0c744a47fe58" providerId="LiveId" clId="{4784729C-7AA2-4369-9592-A202C12434B1}" dt="2024-12-09T01:19:25.270" v="4" actId="1076"/>
          <ac:picMkLst>
            <pc:docMk/>
            <pc:sldMk cId="784654641" sldId="312"/>
            <ac:picMk id="5" creationId="{14E07013-FE26-D615-E448-6F86CFFF1152}"/>
          </ac:picMkLst>
        </pc:picChg>
        <pc:picChg chg="add mod">
          <ac:chgData name="Петр Крикливый" userId="2a0b0c744a47fe58" providerId="LiveId" clId="{4784729C-7AA2-4369-9592-A202C12434B1}" dt="2024-12-09T01:19:40.806" v="7" actId="1076"/>
          <ac:picMkLst>
            <pc:docMk/>
            <pc:sldMk cId="784654641" sldId="312"/>
            <ac:picMk id="7" creationId="{E9E101DF-89EF-8343-F8CE-C0D6CD0512CD}"/>
          </ac:picMkLst>
        </pc:picChg>
        <pc:picChg chg="add mod">
          <ac:chgData name="Петр Крикливый" userId="2a0b0c744a47fe58" providerId="LiveId" clId="{4784729C-7AA2-4369-9592-A202C12434B1}" dt="2024-12-09T01:19:52.605" v="10" actId="1076"/>
          <ac:picMkLst>
            <pc:docMk/>
            <pc:sldMk cId="784654641" sldId="312"/>
            <ac:picMk id="9" creationId="{6464C5D9-9BB4-372F-8571-0F20C9C5BA8F}"/>
          </ac:picMkLst>
        </pc:picChg>
        <pc:picChg chg="add mod modCrop">
          <ac:chgData name="Петр Крикливый" userId="2a0b0c744a47fe58" providerId="LiveId" clId="{4784729C-7AA2-4369-9592-A202C12434B1}" dt="2024-12-09T01:20:41.222" v="16" actId="1076"/>
          <ac:picMkLst>
            <pc:docMk/>
            <pc:sldMk cId="784654641" sldId="312"/>
            <ac:picMk id="11" creationId="{DFFC0978-609C-54E1-AF12-DD225B58A76D}"/>
          </ac:picMkLst>
        </pc:picChg>
        <pc:picChg chg="add mod">
          <ac:chgData name="Петр Крикливый" userId="2a0b0c744a47fe58" providerId="LiveId" clId="{4784729C-7AA2-4369-9592-A202C12434B1}" dt="2024-12-09T01:20:53.359" v="19" actId="1076"/>
          <ac:picMkLst>
            <pc:docMk/>
            <pc:sldMk cId="784654641" sldId="312"/>
            <ac:picMk id="13" creationId="{0C9F1EE0-9EA5-8F6D-F3DD-34F22DCA71BE}"/>
          </ac:picMkLst>
        </pc:picChg>
        <pc:picChg chg="add mod">
          <ac:chgData name="Петр Крикливый" userId="2a0b0c744a47fe58" providerId="LiveId" clId="{4784729C-7AA2-4369-9592-A202C12434B1}" dt="2024-12-09T01:21:01.015" v="22" actId="1076"/>
          <ac:picMkLst>
            <pc:docMk/>
            <pc:sldMk cId="784654641" sldId="312"/>
            <ac:picMk id="15" creationId="{9598A8AC-8AC1-4229-25D0-24EE173EC9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E136A-74BE-48F4-97C9-9196AD71100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DE057-C735-43C0-8AB6-FDEA402A4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1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xmlns="" id="{C16A1E37-9E5E-49FF-F9D1-FCE466157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>
            <a:extLst>
              <a:ext uri="{FF2B5EF4-FFF2-40B4-BE49-F238E27FC236}">
                <a16:creationId xmlns:a16="http://schemas.microsoft.com/office/drawing/2014/main" xmlns="" id="{8B39043A-0F8F-B744-B580-A58BBD5436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2:notes">
            <a:extLst>
              <a:ext uri="{FF2B5EF4-FFF2-40B4-BE49-F238E27FC236}">
                <a16:creationId xmlns:a16="http://schemas.microsoft.com/office/drawing/2014/main" xmlns="" id="{E4E0F70F-F10D-BE9C-4A79-B5620C0B95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4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43000"/>
            <a:ext cx="53054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945856"/>
            <a:ext cx="2926080" cy="26590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945856"/>
            <a:ext cx="2103120" cy="26590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945856"/>
            <a:ext cx="2103120" cy="2659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3229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4820" y="105728"/>
            <a:ext cx="7214361" cy="83036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750" y="1181905"/>
            <a:ext cx="8439150" cy="3625072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945856"/>
            <a:ext cx="2926080" cy="26590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945856"/>
            <a:ext cx="2103120" cy="26590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945856"/>
            <a:ext cx="2103120" cy="26590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377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945857"/>
            <a:ext cx="2103120" cy="276834"/>
          </a:xfrm>
        </p:spPr>
        <p:txBody>
          <a:bodyPr/>
          <a:lstStyle/>
          <a:p>
            <a:fld id="{7774C0F0-D859-400D-8211-40DF6711B209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0" y="4945857"/>
            <a:ext cx="2926080" cy="27683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3680" y="4945857"/>
            <a:ext cx="2103120" cy="276834"/>
          </a:xfrm>
        </p:spPr>
        <p:txBody>
          <a:bodyPr/>
          <a:lstStyle/>
          <a:p>
            <a:fld id="{89E014D9-4AEC-4047-A05B-3FB3ADB8F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0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70351"/>
            <a:ext cx="6858000" cy="18514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93247"/>
            <a:ext cx="6858000" cy="128398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3958-4260-4100-B975-B815118790E0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A266D-5ADB-44B3-8207-C0728B4AF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76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964820" y="105728"/>
            <a:ext cx="7214361" cy="8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12750" y="1181905"/>
            <a:ext cx="8439150" cy="362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3108960" y="4945856"/>
            <a:ext cx="2926080" cy="2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457200" y="4945856"/>
            <a:ext cx="2103120" cy="2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83680" y="4945856"/>
            <a:ext cx="2103120" cy="26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53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 b="1" i="0" u="none" strike="noStrike" cap="none">
                <a:solidFill>
                  <a:srgbClr val="97470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457200" y="1223169"/>
            <a:ext cx="39776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body" idx="2"/>
          </p:nvPr>
        </p:nvSpPr>
        <p:spPr>
          <a:xfrm>
            <a:off x="4709160" y="1223169"/>
            <a:ext cx="39776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04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99" b="1" i="0" u="none" strike="noStrike" cap="none">
                <a:solidFill>
                  <a:srgbClr val="97470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74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g"/><Relationship Id="rId5" Type="http://schemas.openxmlformats.org/officeDocument/2006/relationships/image" Target="../media/image25.png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jp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0" Type="http://schemas.openxmlformats.org/officeDocument/2006/relationships/image" Target="../media/image54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hyperlink" Target="http://www.omgau.ru/" TargetMode="External"/><Relationship Id="rId7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ezhd.otd@omgau.org" TargetMode="External"/><Relationship Id="rId5" Type="http://schemas.openxmlformats.org/officeDocument/2006/relationships/hyperlink" Target="mailto:omgau.int@mail.ru" TargetMode="Externa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Agrokhimii_pochvovedeniya_ekologii_prirodoobustroystva_i_vodopolzovaniya/specialnosti/prirodoobustroystvo-i-vodopolzovanie-bakalavr/" TargetMode="External"/><Relationship Id="rId3" Type="http://schemas.openxmlformats.org/officeDocument/2006/relationships/hyperlink" Target="https://www.omgau.ru/o-universitete/fakulteti/Ekonomicheskiy_fakultet_IEiF/specialnosti/informatsionnye-sistemy-i-tekhnologii/" TargetMode="External"/><Relationship Id="rId7" Type="http://schemas.openxmlformats.org/officeDocument/2006/relationships/hyperlink" Target="https://www.omgau.ru/o-universitete/fakulteti/Agrokhimii_pochvovedeniya_ekologii_prirodoobustroystva_i_vodopolzovaniya/specialnosti/tekhnosfernaya-bezopasnost-bakalavr/" TargetMode="External"/><Relationship Id="rId12" Type="http://schemas.openxmlformats.org/officeDocument/2006/relationships/hyperlink" Target="https://www.omgau.ru/o-universitete/fakulteti/Agrotekhnologicheskiy/specialnosti/lesnoye-delo/" TargetMode="External"/><Relationship Id="rId2" Type="http://schemas.openxmlformats.org/officeDocument/2006/relationships/hyperlink" Target="https://www.omgau.ru/o-universitete/fakulteti/Agrokhimii_pochvovedeniya_ekologii_prirodoobustroystva_i_vodopolzovaniya/specialnosti/ekologiya-i-prirodopolzovanie-bakalav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mgau.ru/o-universitete/fakulteti/Agrotekhnologicheskiy/specialnosti/Produkty-pitaniya-zhivotnogo-proiskhozhdeniya/" TargetMode="External"/><Relationship Id="rId11" Type="http://schemas.openxmlformats.org/officeDocument/2006/relationships/hyperlink" Target="https://www.omgau.ru/o-universitete/fakulteti/Tekhnicheskogo_servisa_v_APK/specialnosti/ekspluatatsiya-transportno-tekhnologicheskikh-mashin-i-kompleksov/" TargetMode="External"/><Relationship Id="rId5" Type="http://schemas.openxmlformats.org/officeDocument/2006/relationships/hyperlink" Target="https://www.omgau.ru/o-universitete/fakulteti/Agrotekhnologicheskiy/specialnosti/Produkty-pitaniya-iz-rastitelnogo-syrya/" TargetMode="External"/><Relationship Id="rId10" Type="http://schemas.openxmlformats.org/officeDocument/2006/relationships/hyperlink" Target="https://www.omgau.ru/o-universitete/fakulteti/Zemleustroitelnyy/specialnosti/geodeziya-i-distantsionnoe-zondirovanie/" TargetMode="External"/><Relationship Id="rId4" Type="http://schemas.openxmlformats.org/officeDocument/2006/relationships/hyperlink" Target="https://www.omgau.ru/o-universitete/fakulteti/Agrotekhnologicheskiy/specialnosti/biotekhnologiya-bakalavr/" TargetMode="External"/><Relationship Id="rId9" Type="http://schemas.openxmlformats.org/officeDocument/2006/relationships/hyperlink" Target="https://www.omgau.ru/o-universitete/fakulteti/Zemleustroitelnyy/specialnosti/zemleustroistvo-i-kadastri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Ekonomicheskiy_fakultet_IEiF/specialnosti/ekonomika/" TargetMode="External"/><Relationship Id="rId3" Type="http://schemas.openxmlformats.org/officeDocument/2006/relationships/hyperlink" Target="https://www.omgau.ru/o-universitete/fakulteti/Agrotekhnologicheskiy/specialnosti/agronomiya-b1/" TargetMode="External"/><Relationship Id="rId7" Type="http://schemas.openxmlformats.org/officeDocument/2006/relationships/hyperlink" Target="https://www.omgau.ru/o-universitete/fakulteti/Fakultet_zootekhnii_tovarovedeniya_i_standartizatsii_IVMiB/specialnosti/zootekhniya-b/" TargetMode="External"/><Relationship Id="rId12" Type="http://schemas.openxmlformats.org/officeDocument/2006/relationships/hyperlink" Target="https://www.omgau.ru/o-universitete/fakulteti/Veterinarnoy_meditsiny_IVMiB/specialnosti/veterinariya/" TargetMode="External"/><Relationship Id="rId2" Type="http://schemas.openxmlformats.org/officeDocument/2006/relationships/hyperlink" Target="https://www.omgau.ru/o-universitete/fakulteti/Agrokhimii_pochvovedeniya_ekologii_prirodoobustroystva_i_vodopolzovaniya/specialnosti/agrokhimiya-i-agropochvovedenie-bacalav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mgau.ru/o-universitete/fakulteti/Veterinarnoy_meditsiny_IVMiB/specialnosti/veterinarno-sanitarnaya-ekspertiza/" TargetMode="External"/><Relationship Id="rId11" Type="http://schemas.openxmlformats.org/officeDocument/2006/relationships/hyperlink" Target="https://www.omgau.ru/o-universitete/fakulteti/Zemleustroitelnyy/specialnosti/prikladnaya-geodeziya/" TargetMode="External"/><Relationship Id="rId5" Type="http://schemas.openxmlformats.org/officeDocument/2006/relationships/hyperlink" Target="https://www.omgau.ru/o-universitete/fakulteti/Tekhnicheskogo_servisa_v_APK/specialnosti/agroinzheneriya/" TargetMode="External"/><Relationship Id="rId10" Type="http://schemas.openxmlformats.org/officeDocument/2006/relationships/hyperlink" Target="https://www.omgau.ru/o-universitete/fakulteti/Ekonomicheskiy_fakultet_IEiF/specialnosti/yurisprudentsiya/" TargetMode="External"/><Relationship Id="rId4" Type="http://schemas.openxmlformats.org/officeDocument/2006/relationships/hyperlink" Target="https://www.omgau.ru/o-universitete/fakulteti/Agrotekhnologicheskiy/specialnosti/sadovodstvo/" TargetMode="External"/><Relationship Id="rId9" Type="http://schemas.openxmlformats.org/officeDocument/2006/relationships/hyperlink" Target="https://www.omgau.ru/o-universitete/fakulteti/Ekonomicheskiy_fakultet_IEiF/specialnosti/menedzment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Agrokhimii_pochvovedeniya_ekologii_prirodoobustroystva_i_vodopolzovaniya/specialnosti/prirodoobustroystvo-i-vodopolzovanie/" TargetMode="External"/><Relationship Id="rId3" Type="http://schemas.openxmlformats.org/officeDocument/2006/relationships/hyperlink" Target="https://www.omgau.ru/o-universitete/fakulteti/Ekonomicheskiy_fakultet_IEiF/specialnosti/informatsionnye-sistemy-i-tekhnologii_mag/" TargetMode="External"/><Relationship Id="rId7" Type="http://schemas.openxmlformats.org/officeDocument/2006/relationships/hyperlink" Target="https://www.omgau.ru/o-universitete/fakulteti/Agrokhimii_pochvovedeniya_ekologii_prirodoobustroystva_i_vodopolzovaniya/specialnosti/tekhnosfernaya-bezopasnost/" TargetMode="External"/><Relationship Id="rId2" Type="http://schemas.openxmlformats.org/officeDocument/2006/relationships/hyperlink" Target="https://www.omgau.ru/o-universitete/fakulteti/Agrokhimii_pochvovedeniya_ekologii_prirodoobustroystva_i_vodopolzovaniya/specialnosti/ekologiya-i-prirodopolzovani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mgau.ru/o-universitete/fakulteti/Agrotekhnologicheskiy/specialnosti/visokoteh_mag/" TargetMode="External"/><Relationship Id="rId11" Type="http://schemas.openxmlformats.org/officeDocument/2006/relationships/hyperlink" Target="https://www.omgau.ru/o-universitete/fakulteti/Tekhnicheskogo_servisa_v_APK/specialnosti/ekspluatatsiya-transportno-tekhnologicheskikh-mashin-i-kompleksov-m/" TargetMode="External"/><Relationship Id="rId5" Type="http://schemas.openxmlformats.org/officeDocument/2006/relationships/hyperlink" Target="https://www.omgau.ru/o-universitete/fakulteti/Agrotekhnologicheskiy/specialnosti/Produkty-pitaniya-zhivotnogo-proiskhozhdeniya-m/" TargetMode="External"/><Relationship Id="rId10" Type="http://schemas.openxmlformats.org/officeDocument/2006/relationships/hyperlink" Target="https://www.omgau.ru/o-universitete/fakulteti/Zemleustroitelnyy/specialnosti/geodeziya-i-distantsionnoe-zondirovanie-m/" TargetMode="External"/><Relationship Id="rId4" Type="http://schemas.openxmlformats.org/officeDocument/2006/relationships/hyperlink" Target="https://www.omgau.ru/o-universitete/fakulteti/Agrotekhnologicheskiy/specialnosti/produkty-pitaniya-iz-rastitelnogo-syrya-m/" TargetMode="External"/><Relationship Id="rId9" Type="http://schemas.openxmlformats.org/officeDocument/2006/relationships/hyperlink" Target="https://www.omgau.ru/o-universitete/fakulteti/Zemleustroitelnyy/specialnosti/zemleustroistvo-i-kadastri-m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Veterinarnoy_meditsiny_IVMiB/specialnosti/veterinarno-sanitarnaya-ekspertiza1/" TargetMode="External"/><Relationship Id="rId3" Type="http://schemas.openxmlformats.org/officeDocument/2006/relationships/hyperlink" Target="https://www.omgau.ru/o-universitete/fakulteti/Agrokhimii_pochvovedeniya_ekologii_prirodoobustroystva_i_vodopolzovaniya/specialnosti/agrokhimiya-i-agropochvovedenie/" TargetMode="External"/><Relationship Id="rId7" Type="http://schemas.openxmlformats.org/officeDocument/2006/relationships/hyperlink" Target="https://www.omgau.ru/o-universitete/fakulteti/Agrokhimii_pochvovedeniya_ekologii_prirodoobustroystva_i_vodopolzovaniya/specialnosti/gidromelioratsiya_m/" TargetMode="External"/><Relationship Id="rId12" Type="http://schemas.openxmlformats.org/officeDocument/2006/relationships/hyperlink" Target="https://www.omgau.ru/o-universitete/fakulteti/Ekonomicheskiy_fakultet_IEiF/specialnosti/yurisprudentsiya_mag/" TargetMode="External"/><Relationship Id="rId2" Type="http://schemas.openxmlformats.org/officeDocument/2006/relationships/hyperlink" Target="https://www.omgau.ru/o-universitete/fakulteti/Fakultet_zootekhnii_tovarovedeniya_i_standartizatsii_IVMiB/specialnosti/standartizatsiya-i-metrologiya-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mgau.ru/o-universitete/fakulteti/Tekhnicheskogo_servisa_v_APK/specialnosti/agroinzheneriya-m/" TargetMode="External"/><Relationship Id="rId11" Type="http://schemas.openxmlformats.org/officeDocument/2006/relationships/hyperlink" Target="https://www.omgau.ru/o-universitete/fakulteti/Ekonomicheskiy_fakultet_IEiF/specialnosti/menedzment1/" TargetMode="External"/><Relationship Id="rId5" Type="http://schemas.openxmlformats.org/officeDocument/2006/relationships/hyperlink" Target="https://www.omgau.ru/o-universitete/fakulteti/Agrotekhnologicheskiy/specialnosti/sadovodstvo-m/" TargetMode="External"/><Relationship Id="rId10" Type="http://schemas.openxmlformats.org/officeDocument/2006/relationships/hyperlink" Target="https://www.omgau.ru/o-universitete/fakulteti/Ekonomicheskiy_fakultet_IEiF/specialnosti/ekonomika2/" TargetMode="External"/><Relationship Id="rId4" Type="http://schemas.openxmlformats.org/officeDocument/2006/relationships/hyperlink" Target="https://www.omgau.ru/o-universitete/fakulteti/Agrotekhnologicheskiy/specialnosti/agronomiya-m/" TargetMode="External"/><Relationship Id="rId9" Type="http://schemas.openxmlformats.org/officeDocument/2006/relationships/hyperlink" Target="https://www.omgau.ru/o-universitete/fakulteti/Fakultet_zootekhnii_tovarovedeniya_i_standartizatsii_IVMiB/specialnosti/zootekhniya1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Agrokhimii_pochvovedeniya_ekologii_prirodoobustroystva_i_vodopolzovaniya/specialnosti/agrokhimiya-agropochvovedenie-zashchita-i-karantin-rasteniy/" TargetMode="External"/><Relationship Id="rId3" Type="http://schemas.openxmlformats.org/officeDocument/2006/relationships/hyperlink" Target="https://www.omgau.ru/o-universitete/fakulteti/Agrotekhnologicheskiy/specialnosti/fiziologiya-i-biokhimiya-rasteniy-a/" TargetMode="External"/><Relationship Id="rId7" Type="http://schemas.openxmlformats.org/officeDocument/2006/relationships/hyperlink" Target="https://www.omgau.ru/o-universitete/fakulteti/Agrotekhnologicheskiy/specialnosti/selektsiya-semenovodstvo-i-biotekhnologiya-rasteniy-a/" TargetMode="External"/><Relationship Id="rId2" Type="http://schemas.openxmlformats.org/officeDocument/2006/relationships/hyperlink" Target="https://www.omgau.ru/o-universitete/fakulteti/Agrokhimii_pochvovedeniya_ekologii_prirodoobustroystva_i_vodopolzovaniya/specialnosti/ekologiya-a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mgau.ru/o-universitete/fakulteti/Agrotekhnologicheskiy/specialnosti/obshchee-zemledelie-i-rastenievodstvo-a/" TargetMode="External"/><Relationship Id="rId5" Type="http://schemas.openxmlformats.org/officeDocument/2006/relationships/hyperlink" Target="https://www.omgau.ru/o-universitete/fakulteti/Zemleustroitelnyy/specialnosti/geodeziya-a/" TargetMode="External"/><Relationship Id="rId4" Type="http://schemas.openxmlformats.org/officeDocument/2006/relationships/hyperlink" Target="https://www.omgau.ru/o-universitete/fakulteti/Zemleustroitelnyy/specialnosti/zemleustroystvo-kadastr-i-monitoring-zemel-a/" TargetMode="External"/><Relationship Id="rId9" Type="http://schemas.openxmlformats.org/officeDocument/2006/relationships/hyperlink" Target="https://www.omgau.ru/o-universitete/fakulteti/Agrokhimii_pochvovedeniya_ekologii_prirodoobustroystva_i_vodopolzovaniya/specialnosti/melioratsiya-vodnoe-khozyaystvo-i-agrofizika-a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gau.ru/o-universitete/fakulteti/Ekonomicheskiy_fakultet_IEiF/specialnosti/regionalnaya-i-otraslevaya-ekonomika/" TargetMode="External"/><Relationship Id="rId3" Type="http://schemas.openxmlformats.org/officeDocument/2006/relationships/hyperlink" Target="https://www.omgau.ru/o-universitete/fakulteti/Veterinarnoy_meditsiny_IVMiB/specialnosti/sanitariya-gigiena-ekologiya-veterinarno-sanitarnaya-ekspertiza-i-biobezopasnost-a/" TargetMode="External"/><Relationship Id="rId7" Type="http://schemas.openxmlformats.org/officeDocument/2006/relationships/hyperlink" Target="https://www.omgau.ru/o-universitete/fakulteti/Agrotekhnologicheskiy/specialnosti/biotekhnologiya-produktov-pitaniya-i-biologicheski-aktivnykh-veshchestv/" TargetMode="External"/><Relationship Id="rId2" Type="http://schemas.openxmlformats.org/officeDocument/2006/relationships/hyperlink" Target="https://www.omgau.ru/o-universitete/fakulteti/Veterinarnoy_meditsiny_IVMiB/specialnosti/patologiya-zhivotnykh-morfologiya-fiziologiya-farmakologiya-i-toksikologiya-a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mgau.ru/o-universitete/fakulteti/Tekhnicheskogo_servisa_v_APK/specialnosti/tekhnologii-mashiny-i-oborudovanie-dlya-agropromyshlennogo-kompleksa/" TargetMode="External"/><Relationship Id="rId5" Type="http://schemas.openxmlformats.org/officeDocument/2006/relationships/hyperlink" Target="https://www.omgau.ru/o-universitete/fakulteti/Fakultet_zootekhnii_tovarovedeniya_i_standartizatsii_IVMiB/specialnosti/chastnaya-zootekhniya-kormlenie-tekhnologii-prigotovleniya-kormov-i-proizvodstva-produktsii-zhivotno-a/" TargetMode="External"/><Relationship Id="rId4" Type="http://schemas.openxmlformats.org/officeDocument/2006/relationships/hyperlink" Target="https://www.omgau.ru/o-universitete/fakulteti/Veterinarnoy_meditsiny_IVMiB/specialnosti/infektsionnye-bolezni-i-immunologiya-zhivotnykh-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181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67898"/>
            <a:ext cx="9143999" cy="90503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5080" indent="11113" algn="ctr">
              <a:lnSpc>
                <a:spcPts val="3900"/>
              </a:lnSpc>
              <a:spcBef>
                <a:spcPts val="785"/>
              </a:spcBef>
            </a:pPr>
            <a:r>
              <a:rPr lang="ru-RU" sz="3800" b="0" i="0" u="none" strike="noStrike" spc="-3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Омский государственный аграрный университет имени П. А. Столыпина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516" y="4032098"/>
            <a:ext cx="3482834" cy="6148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597"/>
              </a:lnSpc>
              <a:spcAft>
                <a:spcPts val="840"/>
              </a:spcAft>
            </a:pPr>
            <a:r>
              <a:rPr lang="ru" sz="1400" b="1" spc="-50" dirty="0">
                <a:solidFill>
                  <a:srgbClr val="7E8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105 лет работы и более 105 000 специалистов для процветания агропромышленного комплекса России!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3971" y="4824786"/>
            <a:ext cx="3916628" cy="20285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840"/>
              </a:spcBef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"Сохраняя традиции, внедряем инновации"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115538" y="149321"/>
            <a:ext cx="4773454" cy="27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lvl="0"/>
            <a:r>
              <a:rPr lang="ru-RU" sz="1700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ЗЕМЛЕУСТРОИТЕЛЬНЫЙ ФАКУЛЬТЕТ</a:t>
            </a:r>
            <a:endParaRPr dirty="0"/>
          </a:p>
        </p:txBody>
      </p:sp>
      <p:sp>
        <p:nvSpPr>
          <p:cNvPr id="171" name="Google Shape;171;p28"/>
          <p:cNvSpPr txBox="1"/>
          <p:nvPr/>
        </p:nvSpPr>
        <p:spPr>
          <a:xfrm>
            <a:off x="115538" y="423747"/>
            <a:ext cx="8890500" cy="315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13962" lvl="0"/>
            <a:r>
              <a:rPr lang="ru-RU" sz="1199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БАКАЛАВРИАТА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21.03.02 Землеустройство и кадастры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               - Кадастр недвижимости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               - Землеустройство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21.03.03 Геодезия и дистанционное зондирование</a:t>
            </a:r>
          </a:p>
          <a:p>
            <a:pPr marL="13962" lvl="0"/>
            <a:endParaRPr lang="ru-RU" sz="1199" b="1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199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СПЕЦИАЛИТЕТА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21.05.01 Прикладная геодезия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               - Инженерная геодезия</a:t>
            </a:r>
          </a:p>
          <a:p>
            <a:pPr marL="13962" lvl="0"/>
            <a:r>
              <a:rPr lang="ru-RU" sz="1100" b="1" dirty="0">
                <a:latin typeface="Arial"/>
                <a:ea typeface="Arial"/>
                <a:cs typeface="Arial"/>
                <a:sym typeface="Arial"/>
              </a:rPr>
              <a:t>            </a:t>
            </a:r>
          </a:p>
          <a:p>
            <a:pPr marL="13962" lvl="0"/>
            <a:r>
              <a:rPr lang="ru-RU" sz="1199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МАГИСТРАТУРЫ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21.04.02 Землеустройство и кадастры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               - Управление земельными ресурсами и объектами недвижимости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21.04.03 Геодезия и дистанционное зондирование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29"/>
              </a:spcBef>
              <a:spcAft>
                <a:spcPts val="0"/>
              </a:spcAft>
              <a:buNone/>
            </a:pPr>
            <a:endParaRPr sz="1199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4598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65654" marR="103442" lvl="0" indent="-2868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99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28"/>
          <p:cNvGrpSpPr/>
          <p:nvPr/>
        </p:nvGrpSpPr>
        <p:grpSpPr>
          <a:xfrm>
            <a:off x="0" y="2881452"/>
            <a:ext cx="3535880" cy="2436683"/>
            <a:chOff x="113310" y="2879978"/>
            <a:chExt cx="3538003" cy="2438146"/>
          </a:xfrm>
        </p:grpSpPr>
        <p:pic>
          <p:nvPicPr>
            <p:cNvPr id="173" name="Google Shape;173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310" y="2879978"/>
              <a:ext cx="3037205" cy="2438146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174" name="Google Shape;174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66122" y="3206634"/>
              <a:ext cx="385191" cy="3851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5" name="Google Shape;175;p28"/>
          <p:cNvPicPr preferRelativeResize="0"/>
          <p:nvPr/>
        </p:nvPicPr>
        <p:blipFill rotWithShape="1">
          <a:blip r:embed="rId5">
            <a:alphaModFix/>
          </a:blip>
          <a:srcRect l="28508" t="8953" b="14260"/>
          <a:stretch/>
        </p:blipFill>
        <p:spPr>
          <a:xfrm>
            <a:off x="4888992" y="160304"/>
            <a:ext cx="4093168" cy="313603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3190875" y="3307134"/>
            <a:ext cx="5739300" cy="203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lvl="0"/>
            <a:r>
              <a:rPr lang="ru-RU" sz="1199" b="1" dirty="0">
                <a:solidFill>
                  <a:srgbClr val="974806"/>
                </a:solidFill>
              </a:rPr>
              <a:t>МЫ НАУЧИМ</a:t>
            </a:r>
          </a:p>
          <a:p>
            <a:pPr marL="269999" lvl="0"/>
            <a:r>
              <a:rPr lang="ru-RU" sz="1199" dirty="0" smtClean="0"/>
              <a:t>- проводить </a:t>
            </a:r>
            <a:r>
              <a:rPr lang="ru-RU" sz="1199" dirty="0"/>
              <a:t>измерения с использованием беспилотных аэрокосмических систем: </a:t>
            </a:r>
            <a:r>
              <a:rPr lang="ru-RU" sz="1199" dirty="0" err="1"/>
              <a:t>дронов</a:t>
            </a:r>
            <a:r>
              <a:rPr lang="ru-RU" sz="1199" dirty="0"/>
              <a:t> и беспилотных летательных аппаратов </a:t>
            </a:r>
          </a:p>
          <a:p>
            <a:pPr marL="269999" lvl="0"/>
            <a:r>
              <a:rPr lang="ru-RU" sz="1199" dirty="0" smtClean="0"/>
              <a:t>- анализировать </a:t>
            </a:r>
            <a:r>
              <a:rPr lang="ru-RU" sz="1199" dirty="0"/>
              <a:t>данные с </a:t>
            </a:r>
            <a:r>
              <a:rPr lang="ru-RU" sz="1199" dirty="0" err="1"/>
              <a:t>дронов</a:t>
            </a:r>
            <a:r>
              <a:rPr lang="ru-RU" sz="1199" dirty="0"/>
              <a:t> и беспилотных летательных аппаратов  и </a:t>
            </a:r>
            <a:r>
              <a:rPr lang="ru-RU" sz="1199" dirty="0" smtClean="0"/>
              <a:t>генерировать </a:t>
            </a:r>
            <a:r>
              <a:rPr lang="ru-RU" sz="1199" dirty="0"/>
              <a:t>точные 3D-модели местности с использованием искусственного интеллекта </a:t>
            </a:r>
          </a:p>
          <a:p>
            <a:pPr marL="269999" lvl="0"/>
            <a:r>
              <a:rPr lang="ru-RU" sz="1199" dirty="0" smtClean="0"/>
              <a:t>- управлять </a:t>
            </a:r>
            <a:r>
              <a:rPr lang="ru-RU" sz="1199" dirty="0"/>
              <a:t>земельно-имущественным комплексом предприятия, региона, страны</a:t>
            </a:r>
          </a:p>
          <a:p>
            <a:pPr marL="269999" lvl="0"/>
            <a:r>
              <a:rPr lang="ru-RU" sz="1199" dirty="0" smtClean="0"/>
              <a:t>- создавать </a:t>
            </a:r>
            <a:r>
              <a:rPr lang="ru-RU" sz="1199" dirty="0"/>
              <a:t>проекты </a:t>
            </a:r>
            <a:r>
              <a:rPr lang="ru-RU" sz="1199" dirty="0" err="1"/>
              <a:t>ленд-девелопмента</a:t>
            </a:r>
            <a:r>
              <a:rPr lang="ru-RU" sz="1199" dirty="0"/>
              <a:t>, инвестиционные и землеустроительные проекты с использованием ГИС-технологий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06760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181641" y="127379"/>
            <a:ext cx="8783841" cy="2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692" lvl="0"/>
            <a:r>
              <a:rPr lang="ru-RU" sz="1699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ФАКУЛЬТЕТ ТЕХНИЧЕСКОГО СЕРВИСА В АГРОПРОМЫШЛЕННОМ КОМПЛЕКСЕ</a:t>
            </a:r>
            <a:endParaRPr sz="1699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178518" y="354806"/>
            <a:ext cx="8931000" cy="521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200" rIns="0" bIns="0" anchor="t" anchorCtr="0">
            <a:spAutoFit/>
          </a:bodyPr>
          <a:lstStyle/>
          <a:p>
            <a:pPr marL="13962" lvl="0"/>
            <a:r>
              <a:rPr lang="ru-RU" sz="13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БАКАЛАВРИАТА</a:t>
            </a:r>
          </a:p>
          <a:p>
            <a:pPr marL="13962" lvl="0"/>
            <a:r>
              <a:rPr lang="ru-RU" sz="1200" dirty="0" smtClean="0">
                <a:latin typeface="Arial"/>
                <a:ea typeface="Arial"/>
                <a:cs typeface="Arial"/>
                <a:sym typeface="Arial"/>
              </a:rPr>
              <a:t>23.03.03 </a:t>
            </a:r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Эксплуатация транспортно-технологических машин и </a:t>
            </a:r>
            <a:endParaRPr lang="ru-RU" sz="1200" dirty="0" smtClean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200" dirty="0" smtClean="0">
                <a:latin typeface="Arial"/>
                <a:ea typeface="Arial"/>
                <a:cs typeface="Arial"/>
                <a:sym typeface="Arial"/>
              </a:rPr>
              <a:t>комплексов </a:t>
            </a:r>
            <a:endParaRPr lang="ru-RU" sz="1200" dirty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              - Автомобильный сервис</a:t>
            </a:r>
          </a:p>
          <a:p>
            <a:pPr marL="13962" lvl="0"/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35.03.06 </a:t>
            </a:r>
            <a:r>
              <a:rPr lang="ru-RU" sz="1200" dirty="0" err="1">
                <a:latin typeface="Arial"/>
                <a:ea typeface="Arial"/>
                <a:cs typeface="Arial"/>
                <a:sym typeface="Arial"/>
              </a:rPr>
              <a:t>Агроинженерия</a:t>
            </a:r>
            <a:endParaRPr lang="ru-RU" sz="1200" dirty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               - Цифровые системы в агропромышленном комплексе</a:t>
            </a:r>
          </a:p>
          <a:p>
            <a:pPr marL="13962" lvl="0"/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               - Технический сервис в агропромышленном комплексе</a:t>
            </a:r>
          </a:p>
          <a:p>
            <a:pPr marL="13962" lvl="0"/>
            <a:endParaRPr lang="ru-RU" sz="700" b="1" dirty="0" smtClean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300" b="1" dirty="0" smtClean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</a:t>
            </a:r>
            <a:r>
              <a:rPr lang="ru-RU" sz="13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МАГИСТРАТУРЫ</a:t>
            </a:r>
          </a:p>
          <a:p>
            <a:pPr marL="13962" lvl="0"/>
            <a:r>
              <a:rPr lang="ru-RU" sz="1200" dirty="0" smtClean="0">
                <a:latin typeface="Arial"/>
                <a:ea typeface="Arial"/>
                <a:cs typeface="Arial"/>
                <a:sym typeface="Arial"/>
              </a:rPr>
              <a:t>23.04.03 </a:t>
            </a:r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Эксплуатация транспортно-технологических машин и </a:t>
            </a:r>
            <a:endParaRPr lang="ru-RU" sz="1200" dirty="0" smtClean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200" dirty="0" smtClean="0">
                <a:latin typeface="Arial"/>
                <a:ea typeface="Arial"/>
                <a:cs typeface="Arial"/>
                <a:sym typeface="Arial"/>
              </a:rPr>
              <a:t>комплексов</a:t>
            </a:r>
            <a:endParaRPr lang="ru-RU" sz="1200" dirty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               - Автомобильный сервис</a:t>
            </a:r>
          </a:p>
          <a:p>
            <a:pPr marL="13962" lvl="0"/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35.04.06 </a:t>
            </a:r>
            <a:r>
              <a:rPr lang="ru-RU" sz="1200" dirty="0" err="1">
                <a:latin typeface="Arial"/>
                <a:ea typeface="Arial"/>
                <a:cs typeface="Arial"/>
                <a:sym typeface="Arial"/>
              </a:rPr>
              <a:t>Агроинженерия</a:t>
            </a:r>
            <a:endParaRPr lang="ru-RU" sz="1200" dirty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200" dirty="0">
                <a:latin typeface="Arial"/>
                <a:ea typeface="Arial"/>
                <a:cs typeface="Arial"/>
                <a:sym typeface="Arial"/>
              </a:rPr>
              <a:t>                - Управление технологическими процессами в </a:t>
            </a:r>
            <a:endParaRPr lang="ru-RU" sz="1200" dirty="0" smtClean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200" dirty="0" smtClean="0">
                <a:latin typeface="Arial"/>
                <a:ea typeface="Arial"/>
                <a:cs typeface="Arial"/>
                <a:sym typeface="Arial"/>
              </a:rPr>
              <a:t>агропромышленном комплексе</a:t>
            </a:r>
            <a:r>
              <a:rPr lang="ru-RU" sz="11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ru-RU" sz="1100" dirty="0">
              <a:latin typeface="Arial"/>
              <a:ea typeface="Arial"/>
              <a:cs typeface="Arial"/>
              <a:sym typeface="Arial"/>
            </a:endParaRPr>
          </a:p>
          <a:p>
            <a:pPr marL="3500558" lvl="0"/>
            <a:endParaRPr lang="ru-RU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00558" lvl="0"/>
            <a:r>
              <a:rPr lang="ru-RU" sz="1299" b="1" dirty="0" smtClean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МЫ </a:t>
            </a:r>
            <a:r>
              <a:rPr lang="ru-RU" sz="1299" b="1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НАУЧИМ</a:t>
            </a:r>
          </a:p>
          <a:p>
            <a:pPr marL="3500558" lvl="0"/>
            <a:r>
              <a:rPr lang="ru-RU" sz="1299" dirty="0" smtClean="0">
                <a:latin typeface="Arial"/>
                <a:ea typeface="Arial"/>
                <a:cs typeface="Arial"/>
                <a:sym typeface="Arial"/>
              </a:rPr>
              <a:t>- создавать 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современную сельскохозяйственную технику и агрегаты с интеллектуальным управлением, </a:t>
            </a:r>
            <a:r>
              <a:rPr lang="ru-RU" sz="1299" dirty="0" smtClean="0">
                <a:latin typeface="Arial"/>
                <a:ea typeface="Arial"/>
                <a:cs typeface="Arial"/>
                <a:sym typeface="Arial"/>
              </a:rPr>
              <a:t>автоматизированными 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беспилотными системами </a:t>
            </a:r>
          </a:p>
          <a:p>
            <a:pPr marL="3500558" lvl="0"/>
            <a:r>
              <a:rPr lang="ru-RU" sz="1299" dirty="0" smtClean="0">
                <a:latin typeface="Arial"/>
                <a:ea typeface="Arial"/>
                <a:cs typeface="Arial"/>
                <a:sym typeface="Arial"/>
              </a:rPr>
              <a:t>- контролировать 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технологические процессы систем точного земледелия с использованием искусственного интеллекта </a:t>
            </a:r>
          </a:p>
          <a:p>
            <a:pPr marL="3500558" lvl="0"/>
            <a:r>
              <a:rPr lang="ru-RU" sz="1299" dirty="0" smtClean="0">
                <a:latin typeface="Arial"/>
                <a:ea typeface="Arial"/>
                <a:cs typeface="Arial"/>
                <a:sym typeface="Arial"/>
              </a:rPr>
              <a:t>- управлять 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сельскохозяйственной техникой без </a:t>
            </a:r>
            <a:r>
              <a:rPr lang="ru-RU" sz="1299" dirty="0" smtClean="0">
                <a:latin typeface="Arial"/>
                <a:ea typeface="Arial"/>
                <a:cs typeface="Arial"/>
                <a:sym typeface="Arial"/>
              </a:rPr>
              <a:t>оператора</a:t>
            </a:r>
            <a:endParaRPr lang="ru-RU" sz="1299" dirty="0">
              <a:latin typeface="Arial"/>
              <a:ea typeface="Arial"/>
              <a:cs typeface="Arial"/>
              <a:sym typeface="Arial"/>
            </a:endParaRPr>
          </a:p>
          <a:p>
            <a:pPr marL="3500558" lvl="0"/>
            <a:r>
              <a:rPr lang="ru-RU" sz="1299" dirty="0" smtClean="0">
                <a:latin typeface="Arial"/>
                <a:ea typeface="Arial"/>
                <a:cs typeface="Arial"/>
                <a:sym typeface="Arial"/>
              </a:rPr>
              <a:t>- анализировать 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данные об урожае, используя смартфон </a:t>
            </a:r>
          </a:p>
          <a:p>
            <a:pPr marL="3500558" lvl="0"/>
            <a:r>
              <a:rPr lang="ru-RU" sz="1299" dirty="0" smtClean="0">
                <a:latin typeface="Arial"/>
                <a:ea typeface="Arial"/>
                <a:cs typeface="Arial"/>
                <a:sym typeface="Arial"/>
              </a:rPr>
              <a:t>- конструировать 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детали автомобилей с использованием 3D-моделирования </a:t>
            </a:r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8390" y="3203693"/>
            <a:ext cx="384960" cy="38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8" y="3203693"/>
            <a:ext cx="3129951" cy="21112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1780" y="523688"/>
            <a:ext cx="3323702" cy="284203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31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 flipH="1">
            <a:off x="78629" y="70815"/>
            <a:ext cx="9138164" cy="28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lvl="0"/>
            <a:r>
              <a:rPr lang="ru-RU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ФАКУЛЬТЕТ ЗООТЕХНИИ</a:t>
            </a:r>
            <a:endParaRPr dirty="0"/>
          </a:p>
        </p:txBody>
      </p:sp>
      <p:sp>
        <p:nvSpPr>
          <p:cNvPr id="191" name="Google Shape;191;p30"/>
          <p:cNvSpPr txBox="1"/>
          <p:nvPr/>
        </p:nvSpPr>
        <p:spPr>
          <a:xfrm>
            <a:off x="78629" y="467817"/>
            <a:ext cx="4129224" cy="229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450" rIns="0" bIns="0" anchor="t" anchorCtr="0">
            <a:spAutoFit/>
          </a:bodyPr>
          <a:lstStyle/>
          <a:p>
            <a:pPr marL="13962" lvl="0"/>
            <a:r>
              <a:rPr lang="ru-RU" sz="1299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БАКАЛАВРИАТА</a:t>
            </a:r>
          </a:p>
          <a:p>
            <a:pPr marL="13962" lvl="0"/>
            <a:r>
              <a:rPr lang="ru-RU" sz="1299" dirty="0" smtClean="0">
                <a:latin typeface="Arial"/>
                <a:ea typeface="Arial"/>
                <a:cs typeface="Arial"/>
                <a:sym typeface="Arial"/>
              </a:rPr>
              <a:t>36.03.02 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Зоотехния</a:t>
            </a:r>
          </a:p>
          <a:p>
            <a:pPr marL="13962" lvl="0"/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               - IT-технологии в животноводстве</a:t>
            </a:r>
          </a:p>
          <a:p>
            <a:pPr marL="13962" lvl="0"/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               - </a:t>
            </a:r>
            <a:r>
              <a:rPr lang="ru-RU" sz="1299" dirty="0" err="1">
                <a:latin typeface="Arial"/>
                <a:ea typeface="Arial"/>
                <a:cs typeface="Arial"/>
                <a:sym typeface="Arial"/>
              </a:rPr>
              <a:t>Зоотехнологии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 и агробизнес</a:t>
            </a:r>
          </a:p>
          <a:p>
            <a:pPr marL="13962" lvl="0"/>
            <a:endParaRPr lang="ru-RU" sz="1299" b="1" dirty="0" smtClean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299" b="1" dirty="0" smtClean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</a:t>
            </a:r>
            <a:r>
              <a:rPr lang="ru-RU" sz="1299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МАГИСТРАТУРЫ</a:t>
            </a:r>
          </a:p>
          <a:p>
            <a:pPr marL="13962" lvl="0"/>
            <a:r>
              <a:rPr lang="ru-RU" sz="1299" dirty="0" smtClean="0">
                <a:latin typeface="Arial"/>
                <a:ea typeface="Arial"/>
                <a:cs typeface="Arial"/>
                <a:sym typeface="Arial"/>
              </a:rPr>
              <a:t>36.04.02 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Зоотехния</a:t>
            </a:r>
          </a:p>
          <a:p>
            <a:pPr marL="13962" lvl="0"/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               - Технология производства продуктов животноводства</a:t>
            </a:r>
          </a:p>
          <a:p>
            <a:pPr marL="13962" lvl="0"/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               - Управление селекционными и технологическими процессами в животноводстве</a:t>
            </a:r>
          </a:p>
        </p:txBody>
      </p:sp>
      <p:sp>
        <p:nvSpPr>
          <p:cNvPr id="192" name="Google Shape;192;p30"/>
          <p:cNvSpPr txBox="1"/>
          <p:nvPr/>
        </p:nvSpPr>
        <p:spPr>
          <a:xfrm>
            <a:off x="4404263" y="3296728"/>
            <a:ext cx="4661192" cy="181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91290" lvl="0"/>
            <a:r>
              <a:rPr lang="ru-RU" sz="1299" b="1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МЫ </a:t>
            </a:r>
            <a:r>
              <a:rPr lang="ru-RU" sz="1299" b="1" dirty="0" smtClean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НАУЧИМ</a:t>
            </a:r>
          </a:p>
          <a:p>
            <a:pPr marL="291290" lvl="0"/>
            <a:r>
              <a:rPr lang="ru-RU" sz="1299" dirty="0" smtClean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моделировать </a:t>
            </a:r>
            <a:r>
              <a:rPr lang="ru-RU" sz="1299" dirty="0" err="1">
                <a:latin typeface="Arial"/>
                <a:ea typeface="Arial"/>
                <a:cs typeface="Arial"/>
                <a:sym typeface="Arial"/>
              </a:rPr>
              <a:t>селекционно</a:t>
            </a:r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-племенную работу</a:t>
            </a:r>
          </a:p>
          <a:p>
            <a:pPr marL="291290" lvl="0"/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- разрабатывать технологии повышения продуктивности животных с использованием маркерной селекции</a:t>
            </a:r>
          </a:p>
          <a:p>
            <a:pPr marL="291290" lvl="0"/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- использовать методы оценки племенной ценности сельскохозяйственных животных и птицы (индексная селекция)</a:t>
            </a:r>
          </a:p>
          <a:p>
            <a:pPr marL="291290" lvl="0"/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- разрабатывать модели генетической коррекции</a:t>
            </a:r>
          </a:p>
          <a:p>
            <a:pPr marL="291290" lvl="0"/>
            <a:r>
              <a:rPr lang="ru-RU" sz="1299" dirty="0">
                <a:latin typeface="Arial"/>
                <a:ea typeface="Arial"/>
                <a:cs typeface="Arial"/>
                <a:sym typeface="Arial"/>
              </a:rPr>
              <a:t>- внедрять программы направленной селекции</a:t>
            </a:r>
          </a:p>
        </p:txBody>
      </p:sp>
      <p:pic>
        <p:nvPicPr>
          <p:cNvPr id="193" name="Google Shape;19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6455" y="407722"/>
            <a:ext cx="2379000" cy="26652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1213" y="763900"/>
            <a:ext cx="2413200" cy="23091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945275"/>
            <a:ext cx="4129200" cy="2372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1960" y="3159904"/>
            <a:ext cx="406208" cy="384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85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74949" y="74637"/>
            <a:ext cx="6210695" cy="28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58384" lvl="0"/>
            <a:r>
              <a:rPr lang="ru-RU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ЭКОНОМИЧЕСКИЙ ФАКУЛЬТЕТ</a:t>
            </a:r>
            <a:endParaRPr dirty="0"/>
          </a:p>
        </p:txBody>
      </p:sp>
      <p:sp>
        <p:nvSpPr>
          <p:cNvPr id="202" name="Google Shape;202;p31"/>
          <p:cNvSpPr txBox="1"/>
          <p:nvPr/>
        </p:nvSpPr>
        <p:spPr>
          <a:xfrm>
            <a:off x="99507" y="364324"/>
            <a:ext cx="3104341" cy="481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13962" lvl="0"/>
            <a:r>
              <a:rPr lang="ru-RU" sz="1200" b="1" dirty="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 БАКАЛАВРИАТА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09.03.02 Информационные системы и технологии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Информационные системы и технологии </a:t>
            </a:r>
            <a:r>
              <a:rPr lang="ru-RU" sz="1100" dirty="0" smtClean="0">
                <a:latin typeface="Times New Roman"/>
                <a:ea typeface="Times New Roman"/>
                <a:cs typeface="Times New Roman"/>
                <a:sym typeface="Times New Roman"/>
              </a:rPr>
              <a:t>в бизнесе</a:t>
            </a:r>
            <a:endParaRPr lang="ru-RU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38.03.01 Экономика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Финансы и кредит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Бухгалтерский учет, анализ и аудит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Учет, контроль и финансовый анализ в бизнесе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Прикладная экономика и финансы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38.03.02 Менеджмент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Производственный менеджмент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Государственное и муниципальное управление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Экономика и управление </a:t>
            </a:r>
            <a:r>
              <a:rPr lang="ru-RU" sz="1100" dirty="0" smtClean="0">
                <a:latin typeface="Times New Roman"/>
                <a:ea typeface="Times New Roman"/>
                <a:cs typeface="Times New Roman"/>
                <a:sym typeface="Times New Roman"/>
              </a:rPr>
              <a:t>организацией</a:t>
            </a:r>
          </a:p>
          <a:p>
            <a:pPr marL="13962" lvl="0"/>
            <a:r>
              <a:rPr lang="ru-RU" sz="1100" dirty="0" smtClean="0">
                <a:latin typeface="Times New Roman"/>
                <a:ea typeface="Times New Roman"/>
                <a:cs typeface="Times New Roman"/>
                <a:sym typeface="Times New Roman"/>
              </a:rPr>
              <a:t>40.03.01 </a:t>
            </a:r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Юриспруденция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Гражданское право</a:t>
            </a:r>
          </a:p>
          <a:p>
            <a:pPr marL="13962" lvl="0"/>
            <a:endParaRPr lang="ru-RU" sz="1200" b="1" dirty="0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62" lvl="0"/>
            <a:r>
              <a:rPr lang="ru-RU" sz="1200" b="1" dirty="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 МАГИСТРАТУРЫ</a:t>
            </a:r>
          </a:p>
          <a:p>
            <a:pPr marL="13962" lvl="0"/>
            <a:r>
              <a:rPr lang="ru-RU" sz="1100" dirty="0" smtClean="0">
                <a:latin typeface="Times New Roman"/>
                <a:ea typeface="Times New Roman"/>
                <a:cs typeface="Times New Roman"/>
                <a:sym typeface="Times New Roman"/>
              </a:rPr>
              <a:t>09.04.02 </a:t>
            </a:r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системы и технологии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38.04.01 Экономика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Учет, экономический анализ и 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финансовый контроль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- Бизнес-аналитика и 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управление финансами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38.04.02 Менеджмент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- Менеджмент организации</a:t>
            </a:r>
          </a:p>
          <a:p>
            <a:pPr marL="13962" lvl="0"/>
            <a:r>
              <a:rPr lang="ru-RU" sz="1100" dirty="0">
                <a:latin typeface="Times New Roman"/>
                <a:ea typeface="Times New Roman"/>
                <a:cs typeface="Times New Roman"/>
                <a:sym typeface="Times New Roman"/>
              </a:rPr>
              <a:t>40.04.01 Юриспруденция</a:t>
            </a:r>
          </a:p>
        </p:txBody>
      </p:sp>
      <p:sp>
        <p:nvSpPr>
          <p:cNvPr id="203" name="Google Shape;203;p31"/>
          <p:cNvSpPr txBox="1"/>
          <p:nvPr/>
        </p:nvSpPr>
        <p:spPr>
          <a:xfrm>
            <a:off x="5012616" y="3141471"/>
            <a:ext cx="4073323" cy="18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279232" lvl="0"/>
            <a:r>
              <a:rPr lang="ru-RU" sz="1199" b="1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МЫ НАУЧИМ</a:t>
            </a:r>
          </a:p>
          <a:p>
            <a:pPr marL="279232" lvl="0"/>
            <a:r>
              <a:rPr lang="ru-RU" sz="1199" dirty="0" smtClean="0">
                <a:latin typeface="Arial"/>
                <a:ea typeface="Arial"/>
                <a:cs typeface="Arial"/>
                <a:sym typeface="Arial"/>
              </a:rPr>
              <a:t>- использовать </a:t>
            </a:r>
            <a:r>
              <a:rPr lang="ru-RU" sz="1199" dirty="0">
                <a:latin typeface="Arial"/>
                <a:ea typeface="Arial"/>
                <a:cs typeface="Arial"/>
                <a:sym typeface="Arial"/>
              </a:rPr>
              <a:t>методы искусственного интеллекта для обработки и анализа данных</a:t>
            </a:r>
          </a:p>
          <a:p>
            <a:pPr marL="279232" lvl="0"/>
            <a:r>
              <a:rPr lang="ru-RU" sz="1199" dirty="0" smtClean="0">
                <a:latin typeface="Arial"/>
                <a:ea typeface="Arial"/>
                <a:cs typeface="Arial"/>
                <a:sym typeface="Arial"/>
              </a:rPr>
              <a:t>- «</a:t>
            </a:r>
            <a:r>
              <a:rPr lang="ru-RU" sz="1199" dirty="0">
                <a:latin typeface="Arial"/>
                <a:ea typeface="Arial"/>
                <a:cs typeface="Arial"/>
                <a:sym typeface="Arial"/>
              </a:rPr>
              <a:t>видеть» за цифрами «жизнь» предприятий, управляя денежными потоками</a:t>
            </a:r>
          </a:p>
          <a:p>
            <a:pPr marL="279232" lvl="0"/>
            <a:r>
              <a:rPr lang="ru-RU" sz="1199" dirty="0" smtClean="0">
                <a:latin typeface="Arial"/>
                <a:ea typeface="Arial"/>
                <a:cs typeface="Arial"/>
                <a:sym typeface="Arial"/>
              </a:rPr>
              <a:t>- организовывать </a:t>
            </a:r>
            <a:r>
              <a:rPr lang="ru-RU" sz="1199" dirty="0">
                <a:latin typeface="Arial"/>
                <a:ea typeface="Arial"/>
                <a:cs typeface="Arial"/>
                <a:sym typeface="Arial"/>
              </a:rPr>
              <a:t>работу команды для успешной реализации проектов </a:t>
            </a:r>
          </a:p>
          <a:p>
            <a:pPr marL="279232" lvl="0"/>
            <a:r>
              <a:rPr lang="ru-RU" sz="1199" dirty="0" smtClean="0">
                <a:latin typeface="Arial"/>
                <a:ea typeface="Arial"/>
                <a:cs typeface="Arial"/>
                <a:sym typeface="Arial"/>
              </a:rPr>
              <a:t>- разрешать </a:t>
            </a:r>
            <a:r>
              <a:rPr lang="ru-RU" sz="1199" dirty="0">
                <a:latin typeface="Arial"/>
                <a:ea typeface="Arial"/>
                <a:cs typeface="Arial"/>
                <a:sym typeface="Arial"/>
              </a:rPr>
              <a:t>споры гражданских, семейных, земельных, наследственных, корпоративных, трудовых, страховых делах</a:t>
            </a:r>
          </a:p>
        </p:txBody>
      </p:sp>
      <p:grpSp>
        <p:nvGrpSpPr>
          <p:cNvPr id="204" name="Google Shape;204;p31"/>
          <p:cNvGrpSpPr/>
          <p:nvPr/>
        </p:nvGrpSpPr>
        <p:grpSpPr>
          <a:xfrm>
            <a:off x="3077613" y="74637"/>
            <a:ext cx="6008327" cy="5114994"/>
            <a:chOff x="3066412" y="64134"/>
            <a:chExt cx="6005324" cy="5118065"/>
          </a:xfrm>
        </p:grpSpPr>
        <p:pic>
          <p:nvPicPr>
            <p:cNvPr id="205" name="Google Shape;205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80126" y="64134"/>
              <a:ext cx="3491610" cy="2328926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206" name="Google Shape;206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62628" y="858773"/>
              <a:ext cx="2060448" cy="2164333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207" name="Google Shape;207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83096" y="3142695"/>
              <a:ext cx="385190" cy="385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66412" y="3335291"/>
              <a:ext cx="1816684" cy="1846908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6011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 flipH="1">
            <a:off x="128345" y="50756"/>
            <a:ext cx="8559251" cy="28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12328" lvl="0"/>
            <a:r>
              <a:rPr lang="ru-RU" sz="1800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ФАКУЛЬТЕТ АСПИРАНТУРЫ И ДОКТОРАНТУРЫ</a:t>
            </a:r>
            <a:endParaRPr dirty="0"/>
          </a:p>
        </p:txBody>
      </p:sp>
      <p:sp>
        <p:nvSpPr>
          <p:cNvPr id="214" name="Google Shape;214;p32"/>
          <p:cNvSpPr txBox="1"/>
          <p:nvPr/>
        </p:nvSpPr>
        <p:spPr>
          <a:xfrm>
            <a:off x="255053" y="425704"/>
            <a:ext cx="2329694" cy="19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lvl="0"/>
            <a:r>
              <a:rPr lang="ru-RU" sz="12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АСПИРАНТУРЫ</a:t>
            </a:r>
          </a:p>
        </p:txBody>
      </p:sp>
      <p:sp>
        <p:nvSpPr>
          <p:cNvPr id="215" name="Google Shape;215;p32"/>
          <p:cNvSpPr txBox="1"/>
          <p:nvPr/>
        </p:nvSpPr>
        <p:spPr>
          <a:xfrm>
            <a:off x="253450" y="694675"/>
            <a:ext cx="5289600" cy="169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1.5.15	Экология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1.5.19	Почвоведение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1.5.21	Физиология и биохимия растений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1.6.15	Землеустройство, кадастр и мониторинг земель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1.6.22	Геодезия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4.1.1	Общее земледелие и растениеводство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4.1.2	Селекция, семеноводство и биотехнология растений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4.1.3	Агрохимия, </a:t>
            </a:r>
            <a:r>
              <a:rPr lang="ru-RU" sz="105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агропочвоведение</a:t>
            </a: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защита и карантин </a:t>
            </a:r>
            <a:r>
              <a:rPr lang="ru-RU" sz="105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растений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4.1.5</a:t>
            </a: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Мелиорация, водное хозяйство и агрофизика</a:t>
            </a:r>
          </a:p>
        </p:txBody>
      </p:sp>
      <p:sp>
        <p:nvSpPr>
          <p:cNvPr id="216" name="Google Shape;216;p32"/>
          <p:cNvSpPr txBox="1"/>
          <p:nvPr/>
        </p:nvSpPr>
        <p:spPr>
          <a:xfrm>
            <a:off x="2877755" y="5657530"/>
            <a:ext cx="40626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marR="104775" lvl="0" indent="0" algn="l" rtl="0">
              <a:lnSpc>
                <a:spcPct val="106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104775" lvl="0" indent="0" algn="l" rtl="0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104775" lvl="0" indent="0" algn="l" rtl="0">
              <a:lnSpc>
                <a:spcPct val="1062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692" marR="104775" lvl="0" indent="0" algn="l" rtl="0">
              <a:lnSpc>
                <a:spcPct val="1062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10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75" y="2580625"/>
            <a:ext cx="3811800" cy="27375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2970" y="474442"/>
            <a:ext cx="3598200" cy="2398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4136075" y="3054375"/>
            <a:ext cx="4805700" cy="2242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4.2.1	Патология животных, морфология, физиология, фармакология и токсикология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4.2.2	Санитария, гигиена, экология, ветеринарно-санитарная экспертиза и биобезопасность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4.2.3	Инфекционные болезни и иммунология животных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4.2.4	Частная зоотехния, кормление, технологии приготовления кормов и производства продукции животноводства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4.3.1	Технологии, машины и оборудование для агропромышленного комплекса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4.3.5	Биотехнология продуктов питания и биологически активных веществ	</a:t>
            </a:r>
          </a:p>
          <a:p>
            <a:pPr marL="12692" lvl="0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5.2.3	Региональная и отраслевая экономика	</a:t>
            </a:r>
          </a:p>
        </p:txBody>
      </p:sp>
    </p:spTree>
    <p:extLst>
      <p:ext uri="{BB962C8B-B14F-4D97-AF65-F5344CB8AC3E}">
        <p14:creationId xmlns:p14="http://schemas.microsoft.com/office/powerpoint/2010/main" val="3792566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20" y="130069"/>
            <a:ext cx="8749782" cy="368753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Sakkal Majalla" panose="02000000000000000000" pitchFamily="2" charset="-78"/>
              </a:rPr>
              <a:t>ИНФРАСТРУКТУРА КАМПУСА УНИКАЛЬНАЯ И СОВРЕМЕННАЯ</a:t>
            </a:r>
            <a:endParaRPr lang="ru" sz="1800" b="1" i="0" u="none" strike="noStrike" spc="-1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xmlns="" id="{AE2BFA36-8ACE-66D8-5228-A67CE94DE4C7}"/>
              </a:ext>
            </a:extLst>
          </p:cNvPr>
          <p:cNvSpPr txBox="1"/>
          <p:nvPr/>
        </p:nvSpPr>
        <p:spPr>
          <a:xfrm>
            <a:off x="68029" y="472563"/>
            <a:ext cx="4476682" cy="2692499"/>
          </a:xfrm>
          <a:prstGeom prst="rect">
            <a:avLst/>
          </a:prstGeom>
        </p:spPr>
        <p:txBody>
          <a:bodyPr vert="horz" wrap="square" lIns="0" tIns="26670" rIns="0" bIns="0" rtlCol="0"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ОБЩЕЖИТИЙ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СПОРТИВНЫХ ЗАЛОВ, БАССЕЙН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ДВОРЕЦ КУЛЬТУРЫ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КАФЕ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ПИТАНИЯ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ПРОДУКТОВЫЕ И ПРОДОВОЛЬСТВЕННЫЕ МАГАЗИНЫ, ПУНКТЫ ВЫДАЧИ ОНЛАЙН ТОВАРОВ С МЕЖДУНАРОДНЫХ</a:t>
            </a:r>
          </a:p>
          <a:p>
            <a:pPr>
              <a:lnSpc>
                <a:spcPct val="150000"/>
              </a:lnSpc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ИНТЕРНЕТ-ПЛОЩАДОК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И СЕТЬ АПТЕК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УЧЕБНО-ОПЫТНОЕ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ХОЗЯЙСТВО, БОТАНИЧЕСКИЙ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САД, ДЕНДРОПАРК И ОЗЕРО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AE2BFA36-8ACE-66D8-5228-A67CE94DE4C7}"/>
              </a:ext>
            </a:extLst>
          </p:cNvPr>
          <p:cNvSpPr txBox="1"/>
          <p:nvPr/>
        </p:nvSpPr>
        <p:spPr>
          <a:xfrm>
            <a:off x="4512178" y="472563"/>
            <a:ext cx="4505485" cy="2376264"/>
          </a:xfrm>
          <a:prstGeom prst="rect">
            <a:avLst/>
          </a:prstGeom>
        </p:spPr>
        <p:txBody>
          <a:bodyPr vert="horz" wrap="square" lIns="0" tIns="26670" rIns="0" bIns="0" rtlCol="0"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СЕЛЬСКОХОЗЯЙСТВЕННАЯ БИБЛИОТЕКА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СИТУАЦИОННЫЙ ЦЕНТР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МОЛОДЁЖНЫХ ИНИЦИАТИВ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БИЗНЕС-ИНКУБАТОР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КОНСТРУКТОРСКОЕ БЮРО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КЛИНИКА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СОВРЕМЕННЫХ НАУЧНО-ИССЛЕДОВАТЕЛЬСКИХ </a:t>
            </a:r>
          </a:p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ЛАБОРАТОРИЙ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КАРБОНОВЫЙ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ПРАЧЕЧНЫХ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АВТОБУСНЫХ ОСТАНОВКИ В ШАГОВОЙ ДОСТУПНОСТИ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9211" r="8263" b="48647"/>
          <a:stretch/>
        </p:blipFill>
        <p:spPr>
          <a:xfrm>
            <a:off x="0" y="2875086"/>
            <a:ext cx="9144000" cy="24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5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325725" y="203028"/>
            <a:ext cx="8652483" cy="28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lvl="0"/>
            <a:r>
              <a:rPr lang="ru-RU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ИНФРАСТРУКТУРА КАМПУСА УНИКАЛЬНАЯ И СОВРЕМЕННАЯ</a:t>
            </a:r>
          </a:p>
        </p:txBody>
      </p:sp>
      <p:sp>
        <p:nvSpPr>
          <p:cNvPr id="233" name="Google Shape;233;p34"/>
          <p:cNvSpPr txBox="1"/>
          <p:nvPr/>
        </p:nvSpPr>
        <p:spPr>
          <a:xfrm>
            <a:off x="313540" y="4190733"/>
            <a:ext cx="8525660" cy="98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lvl="0"/>
            <a:r>
              <a:rPr lang="ru-RU" sz="9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ПРЕДОСТАВЛЯЮТСЯ МЕСТА В ОБЩЕЖИТИЯХ ДЛЯ ИНОСТРАННЫХ ГРАЖДАН</a:t>
            </a:r>
          </a:p>
          <a:p>
            <a:pPr lvl="0"/>
            <a:endParaRPr lang="ru-RU" sz="90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 В ОБЩЕЖИТИЯХ ДВУХ И 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ТРЕХМЕСТНЫЕ, МЕБЕЛИРОВАННЫЕ</a:t>
            </a:r>
          </a:p>
          <a:p>
            <a:pPr lvl="0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(СТОИМОСТЬ ОДНОГО МЕСТА – 1</a:t>
            </a:r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В МЕСЯЦ)</a:t>
            </a:r>
          </a:p>
          <a:p>
            <a:pPr lvl="0"/>
            <a:endParaRPr lang="ru-RU" sz="9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ОБЩЕЖИТИЯ ОБОРУДОВАНЫ ВАННЫМИ И ДУШЕВЫМИ КОМНАТАМИ, КУХНЯМИ, ПРАЧЕЧНЫМИ ПОМЕЩЕНИЯМИ И КОМНАТАМИ ДЛЯ САМОСТОЯТЕЛЬНОЙ РАБОТЫ И СВОБОДНОГО ВРЕМЯПРОВОЖДЕНИЯ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85" y="721690"/>
            <a:ext cx="2374800" cy="1713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6783" y="735779"/>
            <a:ext cx="2126700" cy="1721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984" y="2534564"/>
            <a:ext cx="1129500" cy="15657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7308" y="2520232"/>
            <a:ext cx="2670900" cy="2169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3887" y="2524154"/>
            <a:ext cx="1097400" cy="15675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90983" y="2520244"/>
            <a:ext cx="1738200" cy="15753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10315" y="2521273"/>
            <a:ext cx="1716900" cy="1572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00317" y="735779"/>
            <a:ext cx="1932900" cy="1699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43722" y="735778"/>
            <a:ext cx="1954800" cy="1713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80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/>
        </p:nvSpPr>
        <p:spPr>
          <a:xfrm>
            <a:off x="359093" y="202548"/>
            <a:ext cx="8595043" cy="37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850" rIns="0" bIns="0" anchor="t" anchorCtr="0">
            <a:noAutofit/>
          </a:bodyPr>
          <a:lstStyle/>
          <a:p>
            <a:pPr marL="12700" marR="5080" lvl="0"/>
            <a:r>
              <a:rPr lang="ru-RU" sz="24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 НАУЧНО-ИССЛЕДОВАТЕЛЬСКИЕ ПРИОРИТЕТЫ</a:t>
            </a:r>
          </a:p>
        </p:txBody>
      </p:sp>
      <p:sp>
        <p:nvSpPr>
          <p:cNvPr id="248" name="Google Shape;248;p16"/>
          <p:cNvSpPr txBox="1"/>
          <p:nvPr/>
        </p:nvSpPr>
        <p:spPr>
          <a:xfrm>
            <a:off x="263843" y="642838"/>
            <a:ext cx="2809240" cy="43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lvl="0" algn="ctr"/>
            <a:r>
              <a:rPr lang="ru-RU" sz="1400" b="1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СЕЛЕКЦИЯ И ГЕНЕТИКА В РАСТЕНИЕВОДСТВЕ</a:t>
            </a:r>
          </a:p>
        </p:txBody>
      </p:sp>
      <p:sp>
        <p:nvSpPr>
          <p:cNvPr id="249" name="Google Shape;249;p16"/>
          <p:cNvSpPr txBox="1"/>
          <p:nvPr/>
        </p:nvSpPr>
        <p:spPr>
          <a:xfrm>
            <a:off x="263843" y="1390272"/>
            <a:ext cx="2809240" cy="45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lvl="0" algn="ctr"/>
            <a:r>
              <a:rPr lang="ru-RU" sz="14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"Сельскохозяйственные культуры будущего"</a:t>
            </a:r>
            <a:endParaRPr lang="ru-RU" sz="1400" dirty="0"/>
          </a:p>
        </p:txBody>
      </p:sp>
      <p:sp>
        <p:nvSpPr>
          <p:cNvPr id="250" name="Google Shape;250;p16"/>
          <p:cNvSpPr txBox="1"/>
          <p:nvPr/>
        </p:nvSpPr>
        <p:spPr>
          <a:xfrm>
            <a:off x="6082983" y="642838"/>
            <a:ext cx="2809240" cy="41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lvl="0" algn="ctr"/>
            <a:r>
              <a:rPr lang="ru-RU" sz="1400" b="1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ЕКОЛОГИЯ И КЛИМАТ</a:t>
            </a:r>
          </a:p>
        </p:txBody>
      </p:sp>
      <p:sp>
        <p:nvSpPr>
          <p:cNvPr id="251" name="Google Shape;251;p16"/>
          <p:cNvSpPr txBox="1"/>
          <p:nvPr/>
        </p:nvSpPr>
        <p:spPr>
          <a:xfrm>
            <a:off x="6064329" y="930870"/>
            <a:ext cx="2809239" cy="102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lvl="0" algn="ctr"/>
            <a:r>
              <a:rPr lang="ru-RU" sz="14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"Оценка воздействия на окружающую среду при производстве сельскохозяйственной продукции"</a:t>
            </a:r>
            <a:endParaRPr lang="ru-RU" sz="1400" dirty="0"/>
          </a:p>
        </p:txBody>
      </p:sp>
      <p:sp>
        <p:nvSpPr>
          <p:cNvPr id="252" name="Google Shape;252;p16"/>
          <p:cNvSpPr txBox="1"/>
          <p:nvPr/>
        </p:nvSpPr>
        <p:spPr>
          <a:xfrm>
            <a:off x="6175374" y="4651027"/>
            <a:ext cx="2809240" cy="69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lvl="0" algn="ctr"/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Карбоновый полигон Омского ГАУ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Камышловский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лог</a:t>
            </a:r>
          </a:p>
        </p:txBody>
      </p:sp>
      <p:sp>
        <p:nvSpPr>
          <p:cNvPr id="253" name="Google Shape;253;p16"/>
          <p:cNvSpPr txBox="1"/>
          <p:nvPr/>
        </p:nvSpPr>
        <p:spPr>
          <a:xfrm>
            <a:off x="359093" y="4620108"/>
            <a:ext cx="3005972" cy="51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lvl="0" algn="ctr"/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Международный </a:t>
            </a:r>
            <a:r>
              <a:rPr lang="ru-RU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селекционно</a:t>
            </a:r>
            <a:r>
              <a:rPr lang="ru-RU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-генетический центр и лаборатория мирового уровня</a:t>
            </a:r>
          </a:p>
        </p:txBody>
      </p:sp>
      <p:sp>
        <p:nvSpPr>
          <p:cNvPr id="254" name="Google Shape;254;p16"/>
          <p:cNvSpPr txBox="1"/>
          <p:nvPr/>
        </p:nvSpPr>
        <p:spPr>
          <a:xfrm>
            <a:off x="3178175" y="642838"/>
            <a:ext cx="2809240" cy="49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lvl="0" algn="ctr"/>
            <a:r>
              <a:rPr lang="ru-RU" sz="1400" b="1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ЭФФЕКТИВНОЕ ЖИВОТНОВОСТВО</a:t>
            </a:r>
          </a:p>
        </p:txBody>
      </p:sp>
      <p:sp>
        <p:nvSpPr>
          <p:cNvPr id="255" name="Google Shape;255;p16"/>
          <p:cNvSpPr txBox="1"/>
          <p:nvPr/>
        </p:nvSpPr>
        <p:spPr>
          <a:xfrm>
            <a:off x="3178175" y="1307536"/>
            <a:ext cx="2809240" cy="47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275" tIns="23125" rIns="46275" bIns="23125" anchor="t" anchorCtr="0">
            <a:noAutofit/>
          </a:bodyPr>
          <a:lstStyle/>
          <a:p>
            <a:pPr lvl="0" algn="ctr"/>
            <a:r>
              <a:rPr lang="ru-RU" sz="14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"Цифровые и генетические технологии в животноводстве"</a:t>
            </a:r>
            <a:endParaRPr lang="ru-RU" sz="1400" dirty="0"/>
          </a:p>
        </p:txBody>
      </p:sp>
      <p:pic>
        <p:nvPicPr>
          <p:cNvPr id="260" name="Google Shape;26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5985" y="2129062"/>
            <a:ext cx="2481580" cy="3040549"/>
          </a:xfrm>
          <a:prstGeom prst="bevel">
            <a:avLst>
              <a:gd name="adj" fmla="val 12500"/>
            </a:avLst>
          </a:prstGeom>
          <a:noFill/>
          <a:ln>
            <a:noFill/>
          </a:ln>
        </p:spPr>
      </p:pic>
      <p:pic>
        <p:nvPicPr>
          <p:cNvPr id="2" name="object 8">
            <a:extLst>
              <a:ext uri="{FF2B5EF4-FFF2-40B4-BE49-F238E27FC236}">
                <a16:creationId xmlns:a16="http://schemas.microsoft.com/office/drawing/2014/main" xmlns="" id="{101157D2-D068-384F-E124-6348E8AF8F7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070" y="2027491"/>
            <a:ext cx="2375059" cy="2533466"/>
          </a:xfrm>
          <a:prstGeom prst="rect">
            <a:avLst/>
          </a:prstGeom>
        </p:spPr>
      </p:pic>
      <p:pic>
        <p:nvPicPr>
          <p:cNvPr id="3" name="object 9">
            <a:extLst>
              <a:ext uri="{FF2B5EF4-FFF2-40B4-BE49-F238E27FC236}">
                <a16:creationId xmlns:a16="http://schemas.microsoft.com/office/drawing/2014/main" xmlns="" id="{8981453E-303A-697D-D655-95CF47EF064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6421" y="2027491"/>
            <a:ext cx="2587147" cy="253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41954" y="642838"/>
            <a:ext cx="8787403" cy="4490291"/>
            <a:chOff x="489080" y="772372"/>
            <a:chExt cx="11221554" cy="592139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9924" y="772372"/>
              <a:ext cx="2844885" cy="67014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Совет обучающихся университета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14860" y="1554612"/>
              <a:ext cx="2844886" cy="67014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Межкультурный студенческий центр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0907" y="2322183"/>
              <a:ext cx="2838417" cy="39790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Студенческая </a:t>
              </a:r>
              <a:r>
                <a:rPr lang="ru-RU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медиаслужба</a:t>
              </a:r>
              <a:endPara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1006" y="4273668"/>
              <a:ext cx="2852696" cy="39790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Студенческие отряды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1327" y="2803067"/>
              <a:ext cx="2838419" cy="9423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Студенческий актив </a:t>
              </a:r>
            </a:p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студенческого дворца культуры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9113" y="3813271"/>
              <a:ext cx="3112861" cy="39790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Волонтерский </a:t>
              </a: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центр «Глобус</a:t>
              </a: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»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89080" y="5511696"/>
              <a:ext cx="2842415" cy="67014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Студенческий отряд охраны правопорядка «</a:t>
              </a:r>
              <a:r>
                <a:rPr lang="ru-RU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Кировец</a:t>
              </a: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»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1006" y="4764224"/>
              <a:ext cx="2838417" cy="67014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Студенческий спортивный </a:t>
              </a:r>
            </a:p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клуб «Сапсан»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5249" y="965209"/>
              <a:ext cx="2430208" cy="185559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1814" y="4977543"/>
              <a:ext cx="1633720" cy="1231994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3" t="12500" r="6136" b="8958"/>
            <a:stretch/>
          </p:blipFill>
          <p:spPr>
            <a:xfrm>
              <a:off x="3433058" y="2723363"/>
              <a:ext cx="1835633" cy="225418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r="5260" b="7917"/>
            <a:stretch/>
          </p:blipFill>
          <p:spPr>
            <a:xfrm>
              <a:off x="5262040" y="2462669"/>
              <a:ext cx="3152424" cy="190809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7431" y="4147639"/>
              <a:ext cx="1828800" cy="121843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/>
            <a:srcRect l="6187" t="29465" r="44222" b="18949"/>
            <a:stretch/>
          </p:blipFill>
          <p:spPr>
            <a:xfrm>
              <a:off x="4292302" y="4227229"/>
              <a:ext cx="1651623" cy="1286393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8"/>
            <a:srcRect l="4666" t="13240" r="12635"/>
            <a:stretch/>
          </p:blipFill>
          <p:spPr>
            <a:xfrm>
              <a:off x="5891496" y="5037107"/>
              <a:ext cx="2028906" cy="1596412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96392" y="6295862"/>
              <a:ext cx="4559142" cy="39790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/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Историко-краеведческий клуб «КЛИО»</a:t>
              </a: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7" r="8326"/>
            <a:stretch/>
          </p:blipFill>
          <p:spPr>
            <a:xfrm>
              <a:off x="7988802" y="922538"/>
              <a:ext cx="1559644" cy="1800825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0"/>
            <a:srcRect l="14840" t="22539" r="16932" b="20808"/>
            <a:stretch/>
          </p:blipFill>
          <p:spPr>
            <a:xfrm>
              <a:off x="4569660" y="5124704"/>
              <a:ext cx="1321836" cy="1421214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1"/>
            <a:srcRect l="10879" t="13469" r="11860"/>
            <a:stretch/>
          </p:blipFill>
          <p:spPr>
            <a:xfrm>
              <a:off x="5823956" y="877055"/>
              <a:ext cx="2296188" cy="184302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/>
            <a:srcRect l="5548" t="8647" r="4871" b="8144"/>
            <a:stretch/>
          </p:blipFill>
          <p:spPr>
            <a:xfrm>
              <a:off x="8414464" y="4750981"/>
              <a:ext cx="3129836" cy="18206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3"/>
            <a:srcRect l="17695" t="7275" r="12656" b="12219"/>
            <a:stretch/>
          </p:blipFill>
          <p:spPr>
            <a:xfrm>
              <a:off x="9401482" y="1005589"/>
              <a:ext cx="2309152" cy="174805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79073" y="2620696"/>
              <a:ext cx="2136580" cy="148945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10"/>
            <a:stretch/>
          </p:blipFill>
          <p:spPr>
            <a:xfrm>
              <a:off x="8601736" y="3956538"/>
              <a:ext cx="1702629" cy="157982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6"/>
            <a:srcRect t="7062" b="46875"/>
            <a:stretch/>
          </p:blipFill>
          <p:spPr>
            <a:xfrm>
              <a:off x="7875046" y="5091602"/>
              <a:ext cx="2192689" cy="15103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604024" y="3771303"/>
              <a:ext cx="1040242" cy="131185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543" y="2590420"/>
              <a:ext cx="1459091" cy="2188636"/>
            </a:xfrm>
            <a:prstGeom prst="rect">
              <a:avLst/>
            </a:prstGeom>
          </p:spPr>
        </p:pic>
      </p:grpSp>
      <p:sp>
        <p:nvSpPr>
          <p:cNvPr id="90" name="Прямоугольник 89"/>
          <p:cNvSpPr/>
          <p:nvPr/>
        </p:nvSpPr>
        <p:spPr>
          <a:xfrm>
            <a:off x="141954" y="178611"/>
            <a:ext cx="3403051" cy="24960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3780"/>
              </a:spcAft>
            </a:pPr>
            <a:r>
              <a:rPr lang="ru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26694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0832" y="3759072"/>
            <a:ext cx="4622928" cy="1447240"/>
            <a:chOff x="4428743" y="3765804"/>
            <a:chExt cx="4622928" cy="1449832"/>
          </a:xfrm>
        </p:grpSpPr>
        <p:sp>
          <p:nvSpPr>
            <p:cNvPr id="3" name="object 3"/>
            <p:cNvSpPr/>
            <p:nvPr/>
          </p:nvSpPr>
          <p:spPr>
            <a:xfrm>
              <a:off x="4428743" y="3765804"/>
              <a:ext cx="4622165" cy="1449070"/>
            </a:xfrm>
            <a:custGeom>
              <a:avLst/>
              <a:gdLst/>
              <a:ahLst/>
              <a:cxnLst/>
              <a:rect l="l" t="t" r="r" b="b"/>
              <a:pathLst>
                <a:path w="4622165" h="1449070">
                  <a:moveTo>
                    <a:pt x="4379213" y="0"/>
                  </a:moveTo>
                  <a:lnTo>
                    <a:pt x="242950" y="0"/>
                  </a:lnTo>
                  <a:lnTo>
                    <a:pt x="207136" y="2666"/>
                  </a:lnTo>
                  <a:lnTo>
                    <a:pt x="140588" y="22605"/>
                  </a:lnTo>
                  <a:lnTo>
                    <a:pt x="83565" y="59562"/>
                  </a:lnTo>
                  <a:lnTo>
                    <a:pt x="39115" y="110616"/>
                  </a:lnTo>
                  <a:lnTo>
                    <a:pt x="10286" y="172846"/>
                  </a:lnTo>
                  <a:lnTo>
                    <a:pt x="0" y="242950"/>
                  </a:lnTo>
                  <a:lnTo>
                    <a:pt x="0" y="1215008"/>
                  </a:lnTo>
                  <a:lnTo>
                    <a:pt x="10286" y="1285189"/>
                  </a:lnTo>
                  <a:lnTo>
                    <a:pt x="39115" y="1347317"/>
                  </a:lnTo>
                  <a:lnTo>
                    <a:pt x="83565" y="1398396"/>
                  </a:lnTo>
                  <a:lnTo>
                    <a:pt x="140588" y="1435417"/>
                  </a:lnTo>
                  <a:lnTo>
                    <a:pt x="178307" y="1448941"/>
                  </a:lnTo>
                  <a:lnTo>
                    <a:pt x="4443857" y="1448941"/>
                  </a:lnTo>
                  <a:lnTo>
                    <a:pt x="4481703" y="1435417"/>
                  </a:lnTo>
                  <a:lnTo>
                    <a:pt x="4538599" y="1398396"/>
                  </a:lnTo>
                  <a:lnTo>
                    <a:pt x="4583049" y="1347317"/>
                  </a:lnTo>
                  <a:lnTo>
                    <a:pt x="4611878" y="1285189"/>
                  </a:lnTo>
                  <a:lnTo>
                    <a:pt x="4622164" y="1215008"/>
                  </a:lnTo>
                  <a:lnTo>
                    <a:pt x="4622164" y="242950"/>
                  </a:lnTo>
                  <a:lnTo>
                    <a:pt x="4611878" y="172846"/>
                  </a:lnTo>
                  <a:lnTo>
                    <a:pt x="4583049" y="110616"/>
                  </a:lnTo>
                  <a:lnTo>
                    <a:pt x="4538599" y="59562"/>
                  </a:lnTo>
                  <a:lnTo>
                    <a:pt x="4481703" y="22605"/>
                  </a:lnTo>
                  <a:lnTo>
                    <a:pt x="4415155" y="2666"/>
                  </a:lnTo>
                  <a:lnTo>
                    <a:pt x="4379213" y="0"/>
                  </a:lnTo>
                  <a:close/>
                </a:path>
              </a:pathLst>
            </a:custGeom>
            <a:solidFill>
              <a:srgbClr val="C3D49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429506" y="3766566"/>
              <a:ext cx="4622165" cy="1449070"/>
            </a:xfrm>
            <a:custGeom>
              <a:avLst/>
              <a:gdLst/>
              <a:ahLst/>
              <a:cxnLst/>
              <a:rect l="l" t="t" r="r" b="b"/>
              <a:pathLst>
                <a:path w="4622165" h="1449070">
                  <a:moveTo>
                    <a:pt x="0" y="242950"/>
                  </a:moveTo>
                  <a:lnTo>
                    <a:pt x="10287" y="172846"/>
                  </a:lnTo>
                  <a:lnTo>
                    <a:pt x="39116" y="110616"/>
                  </a:lnTo>
                  <a:lnTo>
                    <a:pt x="83566" y="59562"/>
                  </a:lnTo>
                  <a:lnTo>
                    <a:pt x="140589" y="22605"/>
                  </a:lnTo>
                  <a:lnTo>
                    <a:pt x="207137" y="2666"/>
                  </a:lnTo>
                  <a:lnTo>
                    <a:pt x="242951" y="0"/>
                  </a:lnTo>
                  <a:lnTo>
                    <a:pt x="4379214" y="0"/>
                  </a:lnTo>
                  <a:lnTo>
                    <a:pt x="4449445" y="10286"/>
                  </a:lnTo>
                  <a:lnTo>
                    <a:pt x="4511548" y="39115"/>
                  </a:lnTo>
                  <a:lnTo>
                    <a:pt x="4562602" y="83565"/>
                  </a:lnTo>
                  <a:lnTo>
                    <a:pt x="4599559" y="140588"/>
                  </a:lnTo>
                  <a:lnTo>
                    <a:pt x="4619625" y="207136"/>
                  </a:lnTo>
                  <a:lnTo>
                    <a:pt x="4622165" y="242950"/>
                  </a:lnTo>
                  <a:lnTo>
                    <a:pt x="4622165" y="1215008"/>
                  </a:lnTo>
                  <a:lnTo>
                    <a:pt x="4611878" y="1285189"/>
                  </a:lnTo>
                  <a:lnTo>
                    <a:pt x="4583049" y="1347317"/>
                  </a:lnTo>
                  <a:lnTo>
                    <a:pt x="4538599" y="1398396"/>
                  </a:lnTo>
                  <a:lnTo>
                    <a:pt x="4481703" y="1435417"/>
                  </a:lnTo>
                  <a:lnTo>
                    <a:pt x="4449445" y="1447713"/>
                  </a:lnTo>
                  <a:lnTo>
                    <a:pt x="4443857" y="1448941"/>
                  </a:lnTo>
                </a:path>
                <a:path w="4622165" h="1449070">
                  <a:moveTo>
                    <a:pt x="178308" y="1448941"/>
                  </a:moveTo>
                  <a:lnTo>
                    <a:pt x="140589" y="1435417"/>
                  </a:lnTo>
                  <a:lnTo>
                    <a:pt x="83566" y="1398396"/>
                  </a:lnTo>
                  <a:lnTo>
                    <a:pt x="39116" y="1347317"/>
                  </a:lnTo>
                  <a:lnTo>
                    <a:pt x="10287" y="1285189"/>
                  </a:lnTo>
                  <a:lnTo>
                    <a:pt x="0" y="1215008"/>
                  </a:lnTo>
                  <a:lnTo>
                    <a:pt x="0" y="242950"/>
                  </a:lnTo>
                </a:path>
              </a:pathLst>
            </a:custGeom>
            <a:ln w="25908">
              <a:solidFill>
                <a:srgbClr val="C3D49B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765548" y="3899916"/>
              <a:ext cx="1001268" cy="98145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8895" y="138782"/>
            <a:ext cx="8749665" cy="42152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-RU" sz="2800" b="0" i="0" u="none" strike="noStrike" dirty="0" smtClean="0">
                <a:solidFill>
                  <a:srgbClr val="57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ОМСКИЙ ГАУ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2556" y="1015070"/>
            <a:ext cx="4176395" cy="221662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505" y="4036045"/>
            <a:ext cx="3960439" cy="6953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algn="ctr" rtl="0">
              <a:lnSpc>
                <a:spcPct val="100000"/>
              </a:lnSpc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99458" y="4879136"/>
            <a:ext cx="858519" cy="18699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000" b="0" i="0" u="sng" strike="noStrike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www.omgau.ru</a:t>
            </a:r>
            <a:endParaRPr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8184" y="4920978"/>
            <a:ext cx="1116155" cy="186356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-RU" sz="1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комиссия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958328" y="3892944"/>
            <a:ext cx="955548" cy="97970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983473" y="4877919"/>
            <a:ext cx="887094" cy="186356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ctr" rtl="0">
              <a:lnSpc>
                <a:spcPct val="100000"/>
              </a:lnSpc>
              <a:spcBef>
                <a:spcPts val="105"/>
              </a:spcBef>
            </a:pPr>
            <a:r>
              <a:rPr lang="ru" sz="1000" b="0" i="0" u="none" strike="noStrike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t.me/omskiygau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4753" y="803234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МЕЖДУНАРОДНЫХ СВЯЗЕЙ</a:t>
            </a:r>
          </a:p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Николаевна Крикливая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644008 Россия, Омск, Институтская площадь, 1, офисы 403, 428, 429, 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(3812) 65-10-72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omgau.int@mail.ru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mezhd.otd@omgau.org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Google Shape;300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63138" y="3862493"/>
            <a:ext cx="1040588" cy="100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01;p36"/>
          <p:cNvPicPr preferRelativeResize="0"/>
          <p:nvPr/>
        </p:nvPicPr>
        <p:blipFill rotWithShape="1">
          <a:blip r:embed="rId8">
            <a:alphaModFix/>
          </a:blip>
          <a:srcRect l="18435" t="8418" r="47903" b="49322"/>
          <a:stretch/>
        </p:blipFill>
        <p:spPr>
          <a:xfrm>
            <a:off x="129142" y="763105"/>
            <a:ext cx="4196119" cy="4106632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0902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 l="1219" r="1160" b="1180"/>
          <a:stretch/>
        </p:blipFill>
        <p:spPr>
          <a:xfrm>
            <a:off x="-9255" y="-4562"/>
            <a:ext cx="9162510" cy="532268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/>
          <p:cNvSpPr txBox="1"/>
          <p:nvPr/>
        </p:nvSpPr>
        <p:spPr>
          <a:xfrm>
            <a:off x="1081923" y="86446"/>
            <a:ext cx="698015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2400" b="1" dirty="0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Омский ГАУ</a:t>
            </a:r>
            <a:r>
              <a:rPr lang="ru-RU" sz="2400" b="1" i="0" u="none" strike="noStrike" cap="none" dirty="0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>
                <a:solidFill>
                  <a:srgbClr val="244061"/>
                </a:solidFill>
              </a:rPr>
              <a:t>является </a:t>
            </a:r>
            <a:r>
              <a:rPr lang="ru-RU" sz="2400" b="1" dirty="0" smtClean="0">
                <a:solidFill>
                  <a:srgbClr val="244061"/>
                </a:solidFill>
              </a:rPr>
              <a:t>государственным университетом </a:t>
            </a:r>
            <a:r>
              <a:rPr lang="ru-RU" sz="2400" b="1" dirty="0">
                <a:solidFill>
                  <a:srgbClr val="244061"/>
                </a:solidFill>
              </a:rPr>
              <a:t>подведомственным </a:t>
            </a:r>
            <a:r>
              <a:rPr lang="ru-RU" sz="2400" b="1" i="0" u="none" strike="noStrike" cap="none" dirty="0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Министерству сельского хозяйства Российской Федерации</a:t>
            </a:r>
            <a:endParaRPr lang="en-US" sz="2400" b="1" i="0" u="none" strike="noStrike" cap="none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ru-RU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137765" cy="122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CE44DEE-D4F0-428A-3BD7-2283939B22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3677"/>
          <a:stretch/>
        </p:blipFill>
        <p:spPr>
          <a:xfrm>
            <a:off x="7779302" y="95574"/>
            <a:ext cx="1326229" cy="1126869"/>
          </a:xfrm>
          <a:prstGeom prst="rect">
            <a:avLst/>
          </a:prstGeom>
        </p:spPr>
      </p:pic>
      <p:sp>
        <p:nvSpPr>
          <p:cNvPr id="3" name="Google Shape;67;p2">
            <a:extLst>
              <a:ext uri="{FF2B5EF4-FFF2-40B4-BE49-F238E27FC236}">
                <a16:creationId xmlns="" xmlns:a16="http://schemas.microsoft.com/office/drawing/2014/main" id="{A4BE34E5-64D7-0B24-6563-5C151B84B5DB}"/>
              </a:ext>
            </a:extLst>
          </p:cNvPr>
          <p:cNvSpPr txBox="1"/>
          <p:nvPr/>
        </p:nvSpPr>
        <p:spPr>
          <a:xfrm>
            <a:off x="4460318" y="1875852"/>
            <a:ext cx="459344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0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ГОСУДАРСТВЕННЫЙ УНИВЕРСИТЕТ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часть системы высшего образования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ОТРАСЛЕВОЙ ВУЗ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часть агропромышленного комплекса России</a:t>
            </a:r>
            <a:endParaRPr lang="ru-RU" sz="1600" b="1" dirty="0">
              <a:solidFill>
                <a:schemeClr val="dk1"/>
              </a:solidFill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РЕСУРСНЫЙ КАДРОВЫЙ ЦЕНТР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агропромышленного кластера региона 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ДИПЛОМЫ ОМСКОГО ГАУ</a:t>
            </a:r>
            <a:r>
              <a:rPr lang="ru-RU" sz="16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признаются во всем мире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B2BC51-8EE3-0B60-5491-8279F49FC2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668"/>
          <a:stretch/>
        </p:blipFill>
        <p:spPr>
          <a:xfrm>
            <a:off x="294850" y="1563194"/>
            <a:ext cx="3755526" cy="3060246"/>
          </a:xfrm>
          <a:prstGeom prst="round2Diag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22CF35-0CF9-686C-473A-F34FBF52EB18}"/>
              </a:ext>
            </a:extLst>
          </p:cNvPr>
          <p:cNvSpPr txBox="1"/>
          <p:nvPr/>
        </p:nvSpPr>
        <p:spPr>
          <a:xfrm>
            <a:off x="294850" y="4637776"/>
            <a:ext cx="3861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Шумакова Оксана Викторовна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+mn-lt"/>
              </a:rPr>
              <a:t>,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1600" b="1" i="0" dirty="0">
                <a:solidFill>
                  <a:srgbClr val="000000"/>
                </a:solidFill>
                <a:effectLst/>
                <a:latin typeface="+mn-lt"/>
              </a:rPr>
              <a:t>ректор, д-р экон. наук, профессор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67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96808"/>
              </p:ext>
            </p:extLst>
          </p:nvPr>
        </p:nvGraphicFramePr>
        <p:xfrm>
          <a:off x="374651" y="948642"/>
          <a:ext cx="8428990" cy="4159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10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9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427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ru" sz="1300" b="1" i="0" u="none" strike="noStrike" spc="-1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ru" sz="1300" b="1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 подготовки (специальности)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Стоимость обучения в год, рублей.  </a:t>
                      </a: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состоянию </a:t>
                      </a:r>
                      <a:r>
                        <a:rPr lang="ru-RU" sz="1300" b="1" i="0" u="none" strike="noStrike" spc="-10" baseline="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31 мая 2025 года)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05.03.06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Экология и природопользование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Информационные системы и технологии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192 600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2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Биотехнология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91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Продукты питания из растительного сырья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91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19.03.03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Продукты питания животного происхождения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91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Техносферная безопасность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3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Природообустройство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 и водопользование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991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Землеустройство и кадастры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192 600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8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990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Геодезия и дистанционное зондирование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192 600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534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23.03.03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3420" marR="327025" indent="-1622425" rtl="0">
                        <a:lnSpc>
                          <a:spcPct val="115399"/>
                        </a:lnSpc>
                        <a:spcBef>
                          <a:spcPts val="19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Эксплуатация транспортно-технологических машин и комплексов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40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Лесное дело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165" algn="r" rtl="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451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323528" y="66775"/>
            <a:ext cx="8106409" cy="504056"/>
          </a:xfrm>
          <a:prstGeom prst="rect">
            <a:avLst/>
          </a:prstGeom>
        </p:spPr>
        <p:txBody>
          <a:bodyPr vert="horz" wrap="square" lIns="0" tIns="80645" rIns="0" bIns="0" rtlCol="0">
            <a:noAutofit/>
          </a:bodyPr>
          <a:lstStyle/>
          <a:p>
            <a:pPr marL="22225" rtl="0">
              <a:lnSpc>
                <a:spcPct val="100000"/>
              </a:lnSpc>
              <a:spcBef>
                <a:spcPts val="635"/>
              </a:spcBef>
              <a:tabLst>
                <a:tab pos="6535420" algn="l"/>
              </a:tabLst>
            </a:pPr>
            <a:r>
              <a:rPr lang="ru" sz="2600" b="0" i="0" u="none" strike="noStrike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высшего образования на </a:t>
            </a:r>
            <a:r>
              <a:rPr lang="ru" sz="2600" b="0" i="0" u="none" strike="noStrike" spc="-10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2026/2027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70831"/>
            <a:ext cx="652019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300" b="1" spc="-1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БАКАЛАВРИАТА И СПЕЦИАЛИТЕТА</a:t>
            </a: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514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20129"/>
              </p:ext>
            </p:extLst>
          </p:nvPr>
        </p:nvGraphicFramePr>
        <p:xfrm>
          <a:off x="337803" y="956734"/>
          <a:ext cx="8457565" cy="408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6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819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ru" sz="1300" b="1" i="0" u="none" strike="noStrike" spc="-1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ru" sz="1300" b="1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 подготовки (специальности)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Стоимость обучения в год, рублей.  </a:t>
                      </a: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состоянию </a:t>
                      </a:r>
                      <a:r>
                        <a:rPr lang="ru-RU" sz="1300" b="1" i="0" u="none" strike="noStrike" spc="-10" baseline="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31 мая 2025 года)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8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35.03.03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Агрохимия и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агропочвоведение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70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35.03.04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Агрономия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8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35.03.05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Садоводство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83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35.03.06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3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Агроинженерия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83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Ветеринарно-санитарная экспертиза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83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Зоотехния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70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Экономика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142 600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8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38.03.02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Менеджмент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142 600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80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40.03.01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Юриспруденция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142 600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80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Прикладная геодезия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192 600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782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36.05.01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Ветеринария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161 400</a:t>
                      </a: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528" y="66775"/>
            <a:ext cx="8106409" cy="504056"/>
          </a:xfrm>
          <a:prstGeom prst="rect">
            <a:avLst/>
          </a:prstGeom>
        </p:spPr>
        <p:txBody>
          <a:bodyPr vert="horz" wrap="square" lIns="0" tIns="80645" rIns="0" bIns="0" rtlCol="0">
            <a:noAutofit/>
          </a:bodyPr>
          <a:lstStyle/>
          <a:p>
            <a:pPr marL="22225" rtl="0">
              <a:lnSpc>
                <a:spcPct val="100000"/>
              </a:lnSpc>
              <a:spcBef>
                <a:spcPts val="635"/>
              </a:spcBef>
              <a:tabLst>
                <a:tab pos="6535420" algn="l"/>
              </a:tabLst>
            </a:pPr>
            <a:r>
              <a:rPr lang="ru" sz="2600" spc="-10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высшего образования на 2026/2027</a:t>
            </a:r>
            <a:endParaRPr lang="ru" sz="1300" b="1" i="0" u="none" strike="noStrike" spc="-15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7402"/>
            <a:ext cx="652019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300" b="1" spc="-1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БАКАЛАВРИАТА И СПЕЦИАЛИТЕТА</a:t>
            </a: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302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433" y="266984"/>
            <a:ext cx="8096250" cy="42152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  <a:tabLst>
                <a:tab pos="6525259" algn="l"/>
              </a:tabLst>
            </a:pPr>
            <a:r>
              <a:rPr lang="ru" sz="2600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высшего образования на </a:t>
            </a:r>
            <a:r>
              <a:rPr lang="ru" sz="2600" spc="-10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2026/2027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34797"/>
              </p:ext>
            </p:extLst>
          </p:nvPr>
        </p:nvGraphicFramePr>
        <p:xfrm>
          <a:off x="370433" y="1104064"/>
          <a:ext cx="8461148" cy="3880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3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5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870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ru" sz="1300" b="1" i="0" u="none" strike="noStrike" spc="-1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ru" sz="1300" b="1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 подготовки (специальности)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9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 в год, рублей.  </a:t>
                      </a: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состоянию </a:t>
                      </a:r>
                      <a:r>
                        <a:rPr lang="ru-RU" sz="1300" b="1" i="0" u="none" strike="noStrike" spc="-10" baseline="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31 мая 2025 года)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571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05.04.06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Экология и природопользование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695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Информационные системы и технологии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571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Продукты питания из растительного сырья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695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Продукты питания животного происхождения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450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19.04.05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Высокотехнологичные производства пищевых продуктов функционального и специализированного назначения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571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20.04.01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Техносферная безопасность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695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13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Природообустройство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 и водопользование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596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Землеустройство и кадастры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203 800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5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620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Геодезия и дистанционное зондирование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203 800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2541"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23.04.03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Эксплуатация транспортно-технологических машин и комплексов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object 3"/>
          <p:cNvSpPr txBox="1"/>
          <p:nvPr/>
        </p:nvSpPr>
        <p:spPr>
          <a:xfrm>
            <a:off x="370433" y="767801"/>
            <a:ext cx="3312795" cy="29918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-RU" sz="1300" b="1" i="0" u="none" strike="noStrike" spc="-1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МАГИСТРАТУРЫ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78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02431"/>
              </p:ext>
            </p:extLst>
          </p:nvPr>
        </p:nvGraphicFramePr>
        <p:xfrm>
          <a:off x="374945" y="1104065"/>
          <a:ext cx="8517535" cy="4095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5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487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ru" sz="1300" b="1" i="0" u="none" strike="noStrike" spc="-1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17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ru" sz="1300" b="1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 подготовки (специальности)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17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 в год, рублей.   </a:t>
                      </a: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состоянию </a:t>
                      </a:r>
                      <a:r>
                        <a:rPr lang="ru-RU" sz="1300" b="1" i="0" u="none" strike="noStrike" spc="-10" baseline="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31 мая 2025 года)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10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27.04.01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300" b="0" i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Стандартизация и метрология</a:t>
                      </a:r>
                      <a:endParaRPr sz="13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10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35.04.03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Агрохимия и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агропочвоведение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64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10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35.04.04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Агрономия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10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35.04.05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Садоводство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103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35.04.06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3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Агроинженерия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229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35.04.10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Гидромелиорация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04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10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36.04.01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Ветеринарно-санитарная экспертиза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07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Зоотехния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10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" sz="1300" b="0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38.04.01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Экономика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154 000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11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38.04.02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Менеджмент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154 000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12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40.04.01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Юриспруденция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154 000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68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object 2"/>
          <p:cNvSpPr txBox="1">
            <a:spLocks/>
          </p:cNvSpPr>
          <p:nvPr/>
        </p:nvSpPr>
        <p:spPr>
          <a:xfrm>
            <a:off x="370433" y="266984"/>
            <a:ext cx="8096250" cy="42152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spcBef>
                <a:spcPts val="105"/>
              </a:spcBef>
              <a:tabLst>
                <a:tab pos="6525259" algn="l"/>
              </a:tabLst>
            </a:pPr>
            <a:r>
              <a:rPr lang="ru" sz="2600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высшего образования на </a:t>
            </a:r>
            <a:r>
              <a:rPr lang="ru" sz="2600" spc="-10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2026/2027</a:t>
            </a:r>
            <a:endParaRPr lang="ru-RU" sz="2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30271"/>
            <a:ext cx="652019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300" b="1" spc="-1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" sz="1300" b="1" spc="-1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МАГИСТРАТУРЫ</a:t>
            </a: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96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433" y="266984"/>
            <a:ext cx="8096250" cy="42152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  <a:tabLst>
                <a:tab pos="6525259" algn="l"/>
              </a:tabLst>
            </a:pPr>
            <a:r>
              <a:rPr lang="ru" sz="2600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высшего образования на </a:t>
            </a:r>
            <a:r>
              <a:rPr lang="ru" sz="2600" spc="-10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2026/2027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434" y="804881"/>
            <a:ext cx="5209678" cy="29918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-RU" sz="1300" b="1" i="0" u="none" strike="noStrike" spc="-1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АСПИРАТУРЫ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875679"/>
              </p:ext>
            </p:extLst>
          </p:nvPr>
        </p:nvGraphicFramePr>
        <p:xfrm>
          <a:off x="412750" y="1181904"/>
          <a:ext cx="8479730" cy="3021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1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9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" sz="1300" b="1" i="0" u="none" strike="noStrike" spc="-1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ru" sz="1300" b="1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 подготовки (специальности)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4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Стоимость обучения в год, рублей.  </a:t>
                      </a: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состоянию </a:t>
                      </a:r>
                      <a:r>
                        <a:rPr lang="ru-RU" sz="1300" b="1" i="0" u="none" strike="noStrike" spc="-10" baseline="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31 мая 2025 года)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54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194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1.5.15.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Экология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73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1.5.21.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Физиология и биохимия растений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28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1.6.15.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Землеустройство, кадастр и мониторинг земель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61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1.6.22.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Геодезия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73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" sz="1300" b="0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4.1.1.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Общее земледелие и растениеводство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00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4.1.2.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Селекция, семеноводство и биотехнология растений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84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4.1.3.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Агрохимия, </a:t>
                      </a:r>
                      <a:r>
                        <a:rPr lang="ru-RU" sz="1300" b="0" i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агропочвоведение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, защита и карантин растений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655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246379" rtl="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" sz="1300" b="0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4.1.5.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7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Мелиорация, водное хозяйство и агрофизика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7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08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728014"/>
              </p:ext>
            </p:extLst>
          </p:nvPr>
        </p:nvGraphicFramePr>
        <p:xfrm>
          <a:off x="374650" y="1135506"/>
          <a:ext cx="8517830" cy="3542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9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3436">
                <a:tc>
                  <a:txBody>
                    <a:bodyPr/>
                    <a:lstStyle/>
                    <a:p>
                      <a:pPr marL="249554" rtl="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lang="ru" sz="1300" b="1" i="0" u="none" strike="noStrike" spc="-1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641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lang="ru" sz="1300" b="1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 подготовки (специальности)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6417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 в год, рублей.  </a:t>
                      </a:r>
                    </a:p>
                    <a:p>
                      <a:pPr marL="0" indent="0"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300" b="1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состоянию </a:t>
                      </a:r>
                      <a:r>
                        <a:rPr lang="ru-RU" sz="1300" b="1" i="0" u="none" strike="noStrike" spc="-10" baseline="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31 мая 2025 года)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236">
                <a:tc>
                  <a:txBody>
                    <a:bodyPr/>
                    <a:lstStyle/>
                    <a:p>
                      <a:pPr marL="246379" rtl="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" sz="1300" b="0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4.2.1.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7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dirty="0">
                          <a:solidFill>
                            <a:srgbClr val="0D4BA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Патология животных, морфология, физиология, фармакология и</a:t>
                      </a:r>
                      <a:r>
                        <a:rPr lang="ru-RU" sz="1300" baseline="0" dirty="0">
                          <a:solidFill>
                            <a:srgbClr val="0D4BA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ru-RU" sz="1300" dirty="0">
                          <a:solidFill>
                            <a:srgbClr val="0D4BA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токсикология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53340" marB="533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235">
                <a:tc>
                  <a:txBody>
                    <a:bodyPr/>
                    <a:lstStyle/>
                    <a:p>
                      <a:pPr marL="246379" rtl="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4.2.2.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7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91770" indent="0" algn="ctr" rtl="0">
                        <a:lnSpc>
                          <a:spcPct val="115399"/>
                        </a:lnSpc>
                        <a:spcBef>
                          <a:spcPts val="160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Санитария, гигиена, экология, ветеринарно-санитарная экспертиза и биобезопасность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2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06">
                <a:tc>
                  <a:txBody>
                    <a:bodyPr/>
                    <a:lstStyle/>
                    <a:p>
                      <a:pPr marL="246379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4.2.3.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Инфекционные болезни и иммунология животных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939">
                <a:tc>
                  <a:txBody>
                    <a:bodyPr/>
                    <a:lstStyle/>
                    <a:p>
                      <a:pPr marL="246379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4.2.4.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1130" indent="0" algn="ctr" rtl="0">
                        <a:lnSpc>
                          <a:spcPct val="115399"/>
                        </a:lnSpc>
                        <a:spcBef>
                          <a:spcPts val="16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Частная зоотехния, кормление, технологии приготовления кормов и производства продукции животноводства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9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210">
                <a:tc>
                  <a:txBody>
                    <a:bodyPr/>
                    <a:lstStyle/>
                    <a:p>
                      <a:pPr marL="246379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4.3.1.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25120" indent="0" algn="ctr" rtl="0">
                        <a:lnSpc>
                          <a:spcPct val="115399"/>
                        </a:lnSpc>
                        <a:spcBef>
                          <a:spcPts val="16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Технологии, машины и оборудование для агропромышленного комплекса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9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pPr marL="246379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" sz="1300" b="0" i="0" u="none" strike="noStrike" spc="-5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4.3.5.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Биотехнология продуктов питания и биологически активных веществ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" sz="1300" b="0" i="0" u="none" strike="noStrike" spc="-5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190 100</a:t>
                      </a:r>
                      <a:endParaRPr lang="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592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246379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" sz="1300" b="0" i="0" u="none" strike="noStrike" spc="-5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5.2.3.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3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Региональная и отраслевая экономика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 rtl="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" sz="1300" b="0" i="0" u="none" strike="noStrike" spc="-10" dirty="0" smtClean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184 500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13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70433" y="266984"/>
            <a:ext cx="8096250" cy="42152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  <a:tabLst>
                <a:tab pos="6525259" algn="l"/>
              </a:tabLst>
            </a:pPr>
            <a:r>
              <a:rPr lang="ru" sz="2600" spc="-10" dirty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высшего образования на </a:t>
            </a:r>
            <a:r>
              <a:rPr lang="ru" sz="2600" spc="-10" dirty="0" smtClean="0">
                <a:solidFill>
                  <a:srgbClr val="585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2026/2027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370434" y="804881"/>
            <a:ext cx="5209678" cy="29918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-RU" sz="1300" b="1" i="0" u="none" strike="noStrike" spc="-1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АСПИРАТУРЫ</a:t>
            </a:r>
            <a:endParaRPr lang="ru-RU" sz="1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009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xmlns="" id="{8534D425-9C78-16EC-5D7E-F71648FED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>
            <a:extLst>
              <a:ext uri="{FF2B5EF4-FFF2-40B4-BE49-F238E27FC236}">
                <a16:creationId xmlns:a16="http://schemas.microsoft.com/office/drawing/2014/main" xmlns="" id="{7B4687C0-5F25-3B3E-E762-E07C83CCE1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19" r="1160"/>
          <a:stretch/>
        </p:blipFill>
        <p:spPr>
          <a:xfrm>
            <a:off x="1384" y="98115"/>
            <a:ext cx="9162510" cy="522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>
            <a:extLst>
              <a:ext uri="{FF2B5EF4-FFF2-40B4-BE49-F238E27FC236}">
                <a16:creationId xmlns:a16="http://schemas.microsoft.com/office/drawing/2014/main" xmlns="" id="{9A6B5094-97A7-46D6-B166-7FB41177CE12}"/>
              </a:ext>
            </a:extLst>
          </p:cNvPr>
          <p:cNvSpPr txBox="1"/>
          <p:nvPr/>
        </p:nvSpPr>
        <p:spPr>
          <a:xfrm>
            <a:off x="517161" y="1115307"/>
            <a:ext cx="398422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4400"/>
            </a:pPr>
            <a:r>
              <a:rPr lang="ru-RU" sz="4000" dirty="0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ПОЗИЦИИ В РЕЙТИНГАХ</a:t>
            </a:r>
            <a:endParaRPr lang="ru-RU" sz="400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>
            <a:extLst>
              <a:ext uri="{FF2B5EF4-FFF2-40B4-BE49-F238E27FC236}">
                <a16:creationId xmlns:a16="http://schemas.microsoft.com/office/drawing/2014/main" xmlns="" id="{37F968C1-6A88-95C2-4619-0A9C033C2479}"/>
              </a:ext>
            </a:extLst>
          </p:cNvPr>
          <p:cNvSpPr/>
          <p:nvPr/>
        </p:nvSpPr>
        <p:spPr>
          <a:xfrm>
            <a:off x="4574275" y="300422"/>
            <a:ext cx="2052864" cy="22319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">
            <a:extLst>
              <a:ext uri="{FF2B5EF4-FFF2-40B4-BE49-F238E27FC236}">
                <a16:creationId xmlns:a16="http://schemas.microsoft.com/office/drawing/2014/main" xmlns="" id="{C2C3279E-6A09-36C1-A3CB-0975C94BF0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2639" y="310168"/>
            <a:ext cx="1018844" cy="116364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>
            <a:extLst>
              <a:ext uri="{FF2B5EF4-FFF2-40B4-BE49-F238E27FC236}">
                <a16:creationId xmlns:a16="http://schemas.microsoft.com/office/drawing/2014/main" xmlns="" id="{4B28B1EF-0B09-EABC-B1F9-84B64DF9E841}"/>
              </a:ext>
            </a:extLst>
          </p:cNvPr>
          <p:cNvSpPr txBox="1"/>
          <p:nvPr/>
        </p:nvSpPr>
        <p:spPr>
          <a:xfrm>
            <a:off x="5741905" y="360533"/>
            <a:ext cx="5998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>
            <a:extLst>
              <a:ext uri="{FF2B5EF4-FFF2-40B4-BE49-F238E27FC236}">
                <a16:creationId xmlns:a16="http://schemas.microsoft.com/office/drawing/2014/main" xmlns="" id="{367172CC-E3D3-4CA3-A733-307DCA2AAF63}"/>
              </a:ext>
            </a:extLst>
          </p:cNvPr>
          <p:cNvSpPr txBox="1"/>
          <p:nvPr/>
        </p:nvSpPr>
        <p:spPr>
          <a:xfrm>
            <a:off x="5582126" y="1004519"/>
            <a:ext cx="103079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>
            <a:extLst>
              <a:ext uri="{FF2B5EF4-FFF2-40B4-BE49-F238E27FC236}">
                <a16:creationId xmlns:a16="http://schemas.microsoft.com/office/drawing/2014/main" xmlns="" id="{A8730349-76A0-405E-AC15-C17C9E619BDE}"/>
              </a:ext>
            </a:extLst>
          </p:cNvPr>
          <p:cNvSpPr txBox="1"/>
          <p:nvPr/>
        </p:nvSpPr>
        <p:spPr>
          <a:xfrm>
            <a:off x="4606325" y="1365825"/>
            <a:ext cx="2020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рейтинге Министерства сельского хозяйства РФ</a:t>
            </a:r>
          </a:p>
        </p:txBody>
      </p:sp>
      <p:sp>
        <p:nvSpPr>
          <p:cNvPr id="58" name="Google Shape;58;p2">
            <a:extLst>
              <a:ext uri="{FF2B5EF4-FFF2-40B4-BE49-F238E27FC236}">
                <a16:creationId xmlns:a16="http://schemas.microsoft.com/office/drawing/2014/main" xmlns="" id="{C6C73D98-1A0D-D3A1-53F8-B73B004F9C59}"/>
              </a:ext>
            </a:extLst>
          </p:cNvPr>
          <p:cNvSpPr/>
          <p:nvPr/>
        </p:nvSpPr>
        <p:spPr>
          <a:xfrm>
            <a:off x="6704224" y="346936"/>
            <a:ext cx="2052864" cy="22319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">
            <a:extLst>
              <a:ext uri="{FF2B5EF4-FFF2-40B4-BE49-F238E27FC236}">
                <a16:creationId xmlns:a16="http://schemas.microsoft.com/office/drawing/2014/main" xmlns="" id="{C93383AE-CD8A-3487-DC61-F49C53796F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3337" y="458646"/>
            <a:ext cx="1013783" cy="109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">
            <a:extLst>
              <a:ext uri="{FF2B5EF4-FFF2-40B4-BE49-F238E27FC236}">
                <a16:creationId xmlns:a16="http://schemas.microsoft.com/office/drawing/2014/main" xmlns="" id="{C32A53C2-8436-C129-C813-2EA51BCE6D6C}"/>
              </a:ext>
            </a:extLst>
          </p:cNvPr>
          <p:cNvSpPr txBox="1"/>
          <p:nvPr/>
        </p:nvSpPr>
        <p:spPr>
          <a:xfrm>
            <a:off x="8035618" y="346936"/>
            <a:ext cx="5998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>
            <a:extLst>
              <a:ext uri="{FF2B5EF4-FFF2-40B4-BE49-F238E27FC236}">
                <a16:creationId xmlns:a16="http://schemas.microsoft.com/office/drawing/2014/main" xmlns="" id="{06C71ACD-2B3C-0C11-BF26-4CFD838AEBF0}"/>
              </a:ext>
            </a:extLst>
          </p:cNvPr>
          <p:cNvSpPr txBox="1"/>
          <p:nvPr/>
        </p:nvSpPr>
        <p:spPr>
          <a:xfrm>
            <a:off x="7769728" y="995577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</a:t>
            </a: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">
            <a:extLst>
              <a:ext uri="{FF2B5EF4-FFF2-40B4-BE49-F238E27FC236}">
                <a16:creationId xmlns:a16="http://schemas.microsoft.com/office/drawing/2014/main" xmlns="" id="{D3947D71-CD56-8E4C-34AC-6D2339E0C09F}"/>
              </a:ext>
            </a:extLst>
          </p:cNvPr>
          <p:cNvSpPr txBox="1"/>
          <p:nvPr/>
        </p:nvSpPr>
        <p:spPr>
          <a:xfrm>
            <a:off x="6892253" y="1635193"/>
            <a:ext cx="1676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среди Омских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вузов</a:t>
            </a:r>
          </a:p>
        </p:txBody>
      </p:sp>
      <p:sp>
        <p:nvSpPr>
          <p:cNvPr id="63" name="Google Shape;63;p2">
            <a:extLst>
              <a:ext uri="{FF2B5EF4-FFF2-40B4-BE49-F238E27FC236}">
                <a16:creationId xmlns:a16="http://schemas.microsoft.com/office/drawing/2014/main" xmlns="" id="{DF00E1CC-00F7-05BC-FC65-45CE9DB84164}"/>
              </a:ext>
            </a:extLst>
          </p:cNvPr>
          <p:cNvSpPr/>
          <p:nvPr/>
        </p:nvSpPr>
        <p:spPr>
          <a:xfrm>
            <a:off x="4574275" y="2679970"/>
            <a:ext cx="2052864" cy="223199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">
            <a:extLst>
              <a:ext uri="{FF2B5EF4-FFF2-40B4-BE49-F238E27FC236}">
                <a16:creationId xmlns:a16="http://schemas.microsoft.com/office/drawing/2014/main" xmlns="" id="{771F87A9-1B5B-8234-9CA1-E878152349F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2682" y="2816788"/>
            <a:ext cx="1469555" cy="6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>
            <a:extLst>
              <a:ext uri="{FF2B5EF4-FFF2-40B4-BE49-F238E27FC236}">
                <a16:creationId xmlns:a16="http://schemas.microsoft.com/office/drawing/2014/main" xmlns="" id="{3FFCCF29-3F76-05AB-13F9-34D0756E7BCC}"/>
              </a:ext>
            </a:extLst>
          </p:cNvPr>
          <p:cNvSpPr txBox="1"/>
          <p:nvPr/>
        </p:nvSpPr>
        <p:spPr>
          <a:xfrm>
            <a:off x="6127555" y="2884928"/>
            <a:ext cx="495649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ru-RU" sz="4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>
            <a:extLst>
              <a:ext uri="{FF2B5EF4-FFF2-40B4-BE49-F238E27FC236}">
                <a16:creationId xmlns:a16="http://schemas.microsoft.com/office/drawing/2014/main" xmlns="" id="{0EDADB35-069C-68D9-97E6-EF031C9BB054}"/>
              </a:ext>
            </a:extLst>
          </p:cNvPr>
          <p:cNvSpPr txBox="1"/>
          <p:nvPr/>
        </p:nvSpPr>
        <p:spPr>
          <a:xfrm>
            <a:off x="5580112" y="3431242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</a:t>
            </a: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>
            <a:extLst>
              <a:ext uri="{FF2B5EF4-FFF2-40B4-BE49-F238E27FC236}">
                <a16:creationId xmlns:a16="http://schemas.microsoft.com/office/drawing/2014/main" xmlns="" id="{5B01B0ED-704B-5965-CF6F-9A0D549A603B}"/>
              </a:ext>
            </a:extLst>
          </p:cNvPr>
          <p:cNvSpPr txBox="1"/>
          <p:nvPr/>
        </p:nvSpPr>
        <p:spPr>
          <a:xfrm>
            <a:off x="4606327" y="3777524"/>
            <a:ext cx="20739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международном 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рейтинге 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среди аграрных 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вузов страны</a:t>
            </a:r>
          </a:p>
        </p:txBody>
      </p:sp>
      <p:sp>
        <p:nvSpPr>
          <p:cNvPr id="68" name="Google Shape;68;p2">
            <a:extLst>
              <a:ext uri="{FF2B5EF4-FFF2-40B4-BE49-F238E27FC236}">
                <a16:creationId xmlns:a16="http://schemas.microsoft.com/office/drawing/2014/main" xmlns="" id="{0EE81A46-73BE-53E9-308D-D54C5759D6C3}"/>
              </a:ext>
            </a:extLst>
          </p:cNvPr>
          <p:cNvSpPr/>
          <p:nvPr/>
        </p:nvSpPr>
        <p:spPr>
          <a:xfrm>
            <a:off x="6704224" y="2716737"/>
            <a:ext cx="2052864" cy="22319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>
            <a:extLst>
              <a:ext uri="{FF2B5EF4-FFF2-40B4-BE49-F238E27FC236}">
                <a16:creationId xmlns:a16="http://schemas.microsoft.com/office/drawing/2014/main" xmlns="" id="{0C312BBF-704A-A73F-D62B-19AB03B9758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2031" t="8272" r="19132"/>
          <a:stretch/>
        </p:blipFill>
        <p:spPr>
          <a:xfrm>
            <a:off x="6895475" y="2788169"/>
            <a:ext cx="899410" cy="95632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>
            <a:extLst>
              <a:ext uri="{FF2B5EF4-FFF2-40B4-BE49-F238E27FC236}">
                <a16:creationId xmlns:a16="http://schemas.microsoft.com/office/drawing/2014/main" xmlns="" id="{BD3D2139-6B47-E49B-9BEA-C3EF77F37AFC}"/>
              </a:ext>
            </a:extLst>
          </p:cNvPr>
          <p:cNvSpPr txBox="1"/>
          <p:nvPr/>
        </p:nvSpPr>
        <p:spPr>
          <a:xfrm>
            <a:off x="6722774" y="3759315"/>
            <a:ext cx="2077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глобальном 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рейтинге 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веб-популярности 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Омских Вузов </a:t>
            </a:r>
          </a:p>
        </p:txBody>
      </p:sp>
      <p:sp>
        <p:nvSpPr>
          <p:cNvPr id="71" name="Google Shape;71;p2">
            <a:extLst>
              <a:ext uri="{FF2B5EF4-FFF2-40B4-BE49-F238E27FC236}">
                <a16:creationId xmlns:a16="http://schemas.microsoft.com/office/drawing/2014/main" xmlns="" id="{341DC549-3BDA-76B3-47BB-178579C73DCC}"/>
              </a:ext>
            </a:extLst>
          </p:cNvPr>
          <p:cNvSpPr txBox="1"/>
          <p:nvPr/>
        </p:nvSpPr>
        <p:spPr>
          <a:xfrm>
            <a:off x="8313498" y="2912813"/>
            <a:ext cx="495649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ru-RU" sz="4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>
            <a:extLst>
              <a:ext uri="{FF2B5EF4-FFF2-40B4-BE49-F238E27FC236}">
                <a16:creationId xmlns:a16="http://schemas.microsoft.com/office/drawing/2014/main" xmlns="" id="{A2694A22-4E93-DA8A-E78D-1B5AB8F5691C}"/>
              </a:ext>
            </a:extLst>
          </p:cNvPr>
          <p:cNvSpPr txBox="1"/>
          <p:nvPr/>
        </p:nvSpPr>
        <p:spPr>
          <a:xfrm>
            <a:off x="7739528" y="3443466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</a:t>
            </a: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>
            <a:extLst>
              <a:ext uri="{FF2B5EF4-FFF2-40B4-BE49-F238E27FC236}">
                <a16:creationId xmlns:a16="http://schemas.microsoft.com/office/drawing/2014/main" xmlns="" id="{A3243EB9-CB38-D62D-8EE7-BEEE5AE27EA2}"/>
              </a:ext>
            </a:extLst>
          </p:cNvPr>
          <p:cNvSpPr/>
          <p:nvPr/>
        </p:nvSpPr>
        <p:spPr>
          <a:xfrm>
            <a:off x="293819" y="2710401"/>
            <a:ext cx="2052864" cy="223199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>
            <a:extLst>
              <a:ext uri="{FF2B5EF4-FFF2-40B4-BE49-F238E27FC236}">
                <a16:creationId xmlns:a16="http://schemas.microsoft.com/office/drawing/2014/main" xmlns="" id="{A8480024-9248-3BBD-F531-5BA2BC6CBE00}"/>
              </a:ext>
            </a:extLst>
          </p:cNvPr>
          <p:cNvSpPr txBox="1"/>
          <p:nvPr/>
        </p:nvSpPr>
        <p:spPr>
          <a:xfrm>
            <a:off x="1842073" y="2912813"/>
            <a:ext cx="491512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ru-RU" sz="4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>
            <a:extLst>
              <a:ext uri="{FF2B5EF4-FFF2-40B4-BE49-F238E27FC236}">
                <a16:creationId xmlns:a16="http://schemas.microsoft.com/office/drawing/2014/main" xmlns="" id="{A0C1DCC5-98DB-468C-C9A6-A380429896A2}"/>
              </a:ext>
            </a:extLst>
          </p:cNvPr>
          <p:cNvSpPr txBox="1"/>
          <p:nvPr/>
        </p:nvSpPr>
        <p:spPr>
          <a:xfrm>
            <a:off x="1310530" y="3450991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</a:t>
            </a: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>
            <a:extLst>
              <a:ext uri="{FF2B5EF4-FFF2-40B4-BE49-F238E27FC236}">
                <a16:creationId xmlns:a16="http://schemas.microsoft.com/office/drawing/2014/main" xmlns="" id="{53CBFBE7-36BD-E543-A682-23F0B432D39E}"/>
              </a:ext>
            </a:extLst>
          </p:cNvPr>
          <p:cNvSpPr txBox="1"/>
          <p:nvPr/>
        </p:nvSpPr>
        <p:spPr>
          <a:xfrm>
            <a:off x="681993" y="3953451"/>
            <a:ext cx="1397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среди 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аграрных 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вузов</a:t>
            </a:r>
          </a:p>
        </p:txBody>
      </p:sp>
      <p:sp>
        <p:nvSpPr>
          <p:cNvPr id="77" name="Google Shape;77;p2">
            <a:extLst>
              <a:ext uri="{FF2B5EF4-FFF2-40B4-BE49-F238E27FC236}">
                <a16:creationId xmlns:a16="http://schemas.microsoft.com/office/drawing/2014/main" xmlns="" id="{FFEF05A8-7A03-683A-C438-AB150B1B4FFF}"/>
              </a:ext>
            </a:extLst>
          </p:cNvPr>
          <p:cNvSpPr/>
          <p:nvPr/>
        </p:nvSpPr>
        <p:spPr>
          <a:xfrm>
            <a:off x="2442462" y="2688007"/>
            <a:ext cx="2052864" cy="22319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39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>
            <a:extLst>
              <a:ext uri="{FF2B5EF4-FFF2-40B4-BE49-F238E27FC236}">
                <a16:creationId xmlns:a16="http://schemas.microsoft.com/office/drawing/2014/main" xmlns="" id="{489C0343-A98F-AA78-C893-D99ABFB23470}"/>
              </a:ext>
            </a:extLst>
          </p:cNvPr>
          <p:cNvSpPr txBox="1"/>
          <p:nvPr/>
        </p:nvSpPr>
        <p:spPr>
          <a:xfrm>
            <a:off x="3974460" y="2898292"/>
            <a:ext cx="495649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lang="ru-RU" sz="4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>
            <a:extLst>
              <a:ext uri="{FF2B5EF4-FFF2-40B4-BE49-F238E27FC236}">
                <a16:creationId xmlns:a16="http://schemas.microsoft.com/office/drawing/2014/main" xmlns="" id="{2CC9126F-3E00-B071-0385-469B5A009084}"/>
              </a:ext>
            </a:extLst>
          </p:cNvPr>
          <p:cNvSpPr txBox="1"/>
          <p:nvPr/>
        </p:nvSpPr>
        <p:spPr>
          <a:xfrm>
            <a:off x="3468894" y="3449085"/>
            <a:ext cx="10307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место</a:t>
            </a:r>
            <a:endParaRPr lang="ru-RU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>
            <a:extLst>
              <a:ext uri="{FF2B5EF4-FFF2-40B4-BE49-F238E27FC236}">
                <a16:creationId xmlns:a16="http://schemas.microsoft.com/office/drawing/2014/main" xmlns="" id="{373C5E8B-C77C-C984-873D-6CD60819DC8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5701" b="28399"/>
          <a:stretch/>
        </p:blipFill>
        <p:spPr>
          <a:xfrm>
            <a:off x="388040" y="2942586"/>
            <a:ext cx="1427453" cy="52415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>
            <a:extLst>
              <a:ext uri="{FF2B5EF4-FFF2-40B4-BE49-F238E27FC236}">
                <a16:creationId xmlns:a16="http://schemas.microsoft.com/office/drawing/2014/main" xmlns="" id="{104BD72F-A98D-16A1-858B-DFB18367355E}"/>
              </a:ext>
            </a:extLst>
          </p:cNvPr>
          <p:cNvSpPr txBox="1"/>
          <p:nvPr/>
        </p:nvSpPr>
        <p:spPr>
          <a:xfrm>
            <a:off x="2734857" y="4001055"/>
            <a:ext cx="1348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среди 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аграрных 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вузов</a:t>
            </a:r>
          </a:p>
        </p:txBody>
      </p:sp>
      <p:sp>
        <p:nvSpPr>
          <p:cNvPr id="2" name="AutoShape 2" descr="C:\Users\User\Desktop\OMSAU\Лого вуза\Logotip_angl_OmGAU_hor (2).png"/>
          <p:cNvSpPr>
            <a:spLocks noChangeAspect="1" noChangeArrowheads="1"/>
          </p:cNvSpPr>
          <p:nvPr/>
        </p:nvSpPr>
        <p:spPr bwMode="auto">
          <a:xfrm>
            <a:off x="155575" y="84138"/>
            <a:ext cx="1470722" cy="14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" name="Picture 2" descr="ЮУрГУ значительно повысил свои позиции в Национальном рейтинге  университетов Интерфакс 2023 - Южно-Уральский государственный университет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9" b="25627"/>
          <a:stretch/>
        </p:blipFill>
        <p:spPr bwMode="auto">
          <a:xfrm>
            <a:off x="2591009" y="2891570"/>
            <a:ext cx="1405837" cy="5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3849" y="193759"/>
            <a:ext cx="2067280" cy="812994"/>
            <a:chOff x="53849" y="193759"/>
            <a:chExt cx="2067280" cy="812994"/>
          </a:xfrm>
        </p:grpSpPr>
        <p:sp>
          <p:nvSpPr>
            <p:cNvPr id="3" name="Овал 2"/>
            <p:cNvSpPr/>
            <p:nvPr/>
          </p:nvSpPr>
          <p:spPr>
            <a:xfrm>
              <a:off x="53849" y="300422"/>
              <a:ext cx="655591" cy="5915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User\Desktop\OMSAU\Лого вуза\лого-горизонтальный-без белого фона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3" y="193759"/>
              <a:ext cx="2038726" cy="812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98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"/>
          <p:cNvGrpSpPr/>
          <p:nvPr/>
        </p:nvGrpSpPr>
        <p:grpSpPr>
          <a:xfrm>
            <a:off x="4427984" y="1919226"/>
            <a:ext cx="4716016" cy="3398899"/>
            <a:chOff x="3191257" y="681227"/>
            <a:chExt cx="5893305" cy="3928872"/>
          </a:xfrm>
        </p:grpSpPr>
        <p:pic>
          <p:nvPicPr>
            <p:cNvPr id="88" name="Google Shape;8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1257" y="689203"/>
              <a:ext cx="5167882" cy="3920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36335" y="681227"/>
              <a:ext cx="3348227" cy="39288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3"/>
          <p:cNvSpPr/>
          <p:nvPr/>
        </p:nvSpPr>
        <p:spPr>
          <a:xfrm>
            <a:off x="61039" y="634611"/>
            <a:ext cx="911463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 </a:t>
            </a:r>
            <a:r>
              <a:rPr lang="ru-RU" sz="1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ОСНОВАНИЯ: </a:t>
            </a:r>
            <a:r>
              <a:rPr lang="ru-RU" sz="2400" b="1" i="0" u="none" strike="noStrike" cap="none" dirty="0" smtClean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1918</a:t>
            </a:r>
            <a:r>
              <a:rPr lang="ru-RU" sz="13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ЧИСЛО </a:t>
            </a:r>
            <a:r>
              <a:rPr lang="ru-RU" sz="1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СТУДЕНТОВ:  </a:t>
            </a:r>
            <a:r>
              <a:rPr lang="ru-RU" sz="24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9800  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ru-RU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МЕСТ В ОБЩЕЖИТИЕ: </a:t>
            </a:r>
            <a:r>
              <a:rPr lang="ru-RU" sz="2400" b="1" i="0" u="none" strike="noStrike" cap="none" dirty="0" smtClean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4010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2400"/>
            </a:pPr>
            <a:r>
              <a:rPr lang="ru-RU" sz="24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120 </a:t>
            </a:r>
            <a:r>
              <a:rPr lang="ru-RU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ОБРАЗОВАТЕЛЬНЫХ </a:t>
            </a:r>
            <a:r>
              <a:rPr lang="ru-RU" sz="1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       </a:t>
            </a:r>
            <a:r>
              <a:rPr lang="ru-RU" sz="2400" b="1" i="0" u="none" strike="noStrike" cap="none" dirty="0" smtClean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66 </a:t>
            </a:r>
            <a:r>
              <a:rPr lang="ru-RU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НАПРАВЛЕНИЙ </a:t>
            </a:r>
            <a:r>
              <a:rPr lang="ru-RU" sz="1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ПОДГОТОВКИ           </a:t>
            </a:r>
            <a:r>
              <a:rPr lang="ru-RU" sz="2400" b="1" i="0" u="none" strike="noStrike" cap="none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24 </a:t>
            </a:r>
            <a:r>
              <a:rPr lang="ru-RU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НАУЧНЫХ ШКОЛ</a:t>
            </a:r>
          </a:p>
        </p:txBody>
      </p:sp>
      <p:sp>
        <p:nvSpPr>
          <p:cNvPr id="91" name="Google Shape;91;p3"/>
          <p:cNvSpPr/>
          <p:nvPr/>
        </p:nvSpPr>
        <p:spPr>
          <a:xfrm>
            <a:off x="56844" y="-2632"/>
            <a:ext cx="902977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ru-RU" sz="2000" b="1" i="0" u="none" strike="noStrike" cap="none" dirty="0" smtClean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Омский ГАУ -</a:t>
            </a:r>
            <a:r>
              <a:rPr lang="ru-RU" sz="13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ГЛОБАЛЬНЫЙ ЦЕНТР НЕПРЕРЫВНОГО ОБРАЗОВАНИЯ, КУЛЬТУРЫ, ИННОВАЦИЙ И НАУЧНЫХ ДОСТИЖЕНИЙ ДЛЯ ПЕРСПЕКТИВНОГО ТЕХНОЛОГИЧЕСКОГО ОБНОВЛЕНИЯ АГРАРНОЙ ОТРАСЛИ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56844" y="1478517"/>
            <a:ext cx="60993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000"/>
            </a:pPr>
            <a:r>
              <a:rPr lang="ru-RU" sz="20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МЕЖДУНАРОДНЫЕ КОЛЛАБОРАЦИИ:</a:t>
            </a:r>
          </a:p>
        </p:txBody>
      </p:sp>
      <p:sp>
        <p:nvSpPr>
          <p:cNvPr id="93" name="Google Shape;93;p3"/>
          <p:cNvSpPr/>
          <p:nvPr/>
        </p:nvSpPr>
        <p:spPr>
          <a:xfrm>
            <a:off x="1205315" y="1939678"/>
            <a:ext cx="533307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Альянс сельскохозяйственного образования и научно-технических инноваций Шёлкового Пути</a:t>
            </a:r>
          </a:p>
        </p:txBody>
      </p:sp>
      <p:sp>
        <p:nvSpPr>
          <p:cNvPr id="94" name="Google Shape;94;p3"/>
          <p:cNvSpPr/>
          <p:nvPr/>
        </p:nvSpPr>
        <p:spPr>
          <a:xfrm>
            <a:off x="1293943" y="3075429"/>
            <a:ext cx="429912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1800"/>
            </a:pP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Университет Шанхайской организации сотрудничества (УШОС)</a:t>
            </a:r>
          </a:p>
        </p:txBody>
      </p:sp>
      <p:sp>
        <p:nvSpPr>
          <p:cNvPr id="95" name="Google Shape;95;p3"/>
          <p:cNvSpPr/>
          <p:nvPr/>
        </p:nvSpPr>
        <p:spPr>
          <a:xfrm>
            <a:off x="1310384" y="4083370"/>
            <a:ext cx="35922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Международная программа Казахстанско-Сибирской сети по улучшению пшеницы (КАСИБ)</a:t>
            </a: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971" y="1906380"/>
            <a:ext cx="1009611" cy="98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739" y="3042131"/>
            <a:ext cx="989886" cy="98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192" y="4188571"/>
            <a:ext cx="989886" cy="989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8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4234" y="4476910"/>
            <a:ext cx="3123565" cy="22312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360045" indent="-347980">
              <a:spcBef>
                <a:spcPts val="95"/>
              </a:spcBef>
              <a:buFont typeface="Wingdings"/>
              <a:buChar char=""/>
              <a:tabLst>
                <a:tab pos="360045" algn="l"/>
                <a:tab pos="360680" algn="l"/>
              </a:tabLst>
            </a:pP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ject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94496" y="3891017"/>
            <a:ext cx="2742110" cy="1356120"/>
          </a:xfrm>
          <a:prstGeom prst="rect">
            <a:avLst/>
          </a:prstGeom>
        </p:spPr>
      </p:pic>
      <p:pic>
        <p:nvPicPr>
          <p:cNvPr id="15" name="object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182639" y="3891017"/>
            <a:ext cx="2799512" cy="1356120"/>
          </a:xfrm>
          <a:prstGeom prst="rect">
            <a:avLst/>
          </a:prstGeom>
        </p:spPr>
      </p:pic>
      <p:pic>
        <p:nvPicPr>
          <p:cNvPr id="16" name="object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228184" y="3900990"/>
            <a:ext cx="2811470" cy="1343323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60790" y="203137"/>
            <a:ext cx="8793133" cy="4911974"/>
            <a:chOff x="260790" y="203137"/>
            <a:chExt cx="8793133" cy="4911974"/>
          </a:xfrm>
        </p:grpSpPr>
        <p:sp>
          <p:nvSpPr>
            <p:cNvPr id="2" name="object 2"/>
            <p:cNvSpPr txBox="1"/>
            <p:nvPr/>
          </p:nvSpPr>
          <p:spPr>
            <a:xfrm>
              <a:off x="292806" y="521193"/>
              <a:ext cx="4449512" cy="3379133"/>
            </a:xfrm>
            <a:prstGeom prst="rect">
              <a:avLst/>
            </a:prstGeom>
          </p:spPr>
          <p:txBody>
            <a:bodyPr vert="horz" wrap="square" lIns="0" tIns="125095" rIns="0" bIns="0" rtlCol="0">
              <a:noAutofit/>
            </a:bodyPr>
            <a:lstStyle/>
            <a:p>
              <a:pPr>
                <a:spcBef>
                  <a:spcPts val="500"/>
                </a:spcBef>
                <a:buFont typeface="Wingdings" panose="05000000000000000000" pitchFamily="2" charset="2"/>
                <a:buChar char="ü"/>
                <a:tabLst>
                  <a:tab pos="299720" algn="l"/>
                </a:tabLst>
              </a:pPr>
              <a:r>
                <a:rPr lang="ru-RU" sz="1100" spc="60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АГРОТЕХНОЛОГИЧЕСКИЙ </a:t>
              </a:r>
              <a:r>
                <a:rPr lang="ru-RU" sz="1100" spc="6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ФАКУЛЬТЕТ</a:t>
              </a:r>
            </a:p>
            <a:p>
              <a:pPr>
                <a:spcBef>
                  <a:spcPts val="500"/>
                </a:spcBef>
                <a:buFont typeface="Wingdings" panose="05000000000000000000" pitchFamily="2" charset="2"/>
                <a:buChar char="ü"/>
                <a:tabLst>
                  <a:tab pos="299720" algn="l"/>
                </a:tabLst>
              </a:pPr>
              <a:r>
                <a:rPr lang="ru-RU" sz="1100" spc="45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ФАКУЛЬТЕТ </a:t>
              </a:r>
              <a:r>
                <a:rPr lang="ru-RU" sz="1100" spc="45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АГРОХИМИИ, ПОЧВОВЕДЕНИЯ, ЭКОЛОГИИ, ПРИРОДООБУСТРОЙСТВА И ВОДОПОЛЬЗОВАНИЯ</a:t>
              </a:r>
            </a:p>
            <a:p>
              <a:pPr>
                <a:spcBef>
                  <a:spcPts val="500"/>
                </a:spcBef>
                <a:buFont typeface="Wingdings" panose="05000000000000000000" pitchFamily="2" charset="2"/>
                <a:buChar char="ü"/>
                <a:tabLst>
                  <a:tab pos="299720" algn="l"/>
                </a:tabLst>
              </a:pPr>
              <a:r>
                <a:rPr lang="ru-RU" sz="1100" spc="45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ФАКУЛЬТЕТ </a:t>
              </a:r>
              <a:r>
                <a:rPr lang="ru-RU" sz="1100" spc="45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ВЕТЕРИНАРНОЙ МЕДИЦИНЫ</a:t>
              </a:r>
            </a:p>
            <a:p>
              <a:pPr>
                <a:spcBef>
                  <a:spcPts val="500"/>
                </a:spcBef>
                <a:buFont typeface="Wingdings" panose="05000000000000000000" pitchFamily="2" charset="2"/>
                <a:buChar char="ü"/>
                <a:tabLst>
                  <a:tab pos="299720" algn="l"/>
                </a:tabLst>
              </a:pPr>
              <a:r>
                <a:rPr lang="ru-RU" sz="1100" spc="45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ЗЕМЛЕУСТРОИТЕЛЬНЫЙ </a:t>
              </a:r>
              <a:r>
                <a:rPr lang="ru-RU" sz="1100" spc="45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ФАКУЛЬТЕТ</a:t>
              </a:r>
            </a:p>
            <a:p>
              <a:pPr>
                <a:spcBef>
                  <a:spcPts val="500"/>
                </a:spcBef>
                <a:buFont typeface="Wingdings" panose="05000000000000000000" pitchFamily="2" charset="2"/>
                <a:buChar char="ü"/>
                <a:tabLst>
                  <a:tab pos="299720" algn="l"/>
                </a:tabLst>
              </a:pPr>
              <a:r>
                <a:rPr lang="ru-RU" sz="1100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ФАКУЛЬТЕТ </a:t>
              </a:r>
              <a:r>
                <a:rPr lang="ru-RU" sz="1100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ТЕХНИЧЕСКОГО СЕРВИСА В АПК</a:t>
              </a:r>
            </a:p>
            <a:p>
              <a:pPr>
                <a:spcBef>
                  <a:spcPts val="500"/>
                </a:spcBef>
                <a:buFont typeface="Wingdings" panose="05000000000000000000" pitchFamily="2" charset="2"/>
                <a:buChar char="ü"/>
                <a:tabLst>
                  <a:tab pos="299720" algn="l"/>
                </a:tabLst>
              </a:pPr>
              <a:r>
                <a:rPr lang="ru-RU" sz="1100" spc="45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ФАКУЛЬТЕТ ЗООТЕХНИИ, ТОВАРОВЕДЕНИЯ И СТАНДАРТИЗАЦИИ </a:t>
              </a:r>
              <a:endParaRPr lang="en-US" sz="1100" spc="45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500"/>
                </a:spcBef>
                <a:buFont typeface="Wingdings" panose="05000000000000000000" pitchFamily="2" charset="2"/>
                <a:buChar char="ü"/>
                <a:tabLst>
                  <a:tab pos="299720" algn="l"/>
                </a:tabLst>
              </a:pPr>
              <a:r>
                <a:rPr lang="ru-RU" sz="1100" spc="45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ЭКОНОМИЧЕСКИЙ </a:t>
              </a:r>
              <a:r>
                <a:rPr lang="ru-RU" sz="1100" spc="45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ФАКУЛЬТЕТ</a:t>
              </a:r>
            </a:p>
            <a:p>
              <a:pPr>
                <a:spcBef>
                  <a:spcPts val="500"/>
                </a:spcBef>
                <a:buFont typeface="Wingdings" panose="05000000000000000000" pitchFamily="2" charset="2"/>
                <a:buChar char="ü"/>
                <a:tabLst>
                  <a:tab pos="299720" algn="l"/>
                </a:tabLst>
              </a:pPr>
              <a:r>
                <a:rPr lang="ru-RU" sz="1100" spc="45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ОТДЕЛ </a:t>
              </a:r>
              <a:r>
                <a:rPr lang="ru-RU" sz="1100" spc="45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АСПИРАНТУРЫ И </a:t>
              </a:r>
              <a:r>
                <a:rPr lang="ru-RU" sz="1100" spc="45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ДОКТОРАНТУРЫ</a:t>
              </a:r>
            </a:p>
            <a:p>
              <a:pPr>
                <a:spcBef>
                  <a:spcPts val="500"/>
                </a:spcBef>
                <a:buFont typeface="Wingdings" panose="05000000000000000000" pitchFamily="2" charset="2"/>
                <a:buChar char="ü"/>
                <a:tabLst>
                  <a:tab pos="299720" algn="l"/>
                </a:tabLst>
              </a:pPr>
              <a:r>
                <a:rPr lang="ru-RU" sz="1100" spc="45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ТАРСКИЙ ФИЛИАЛ</a:t>
              </a:r>
            </a:p>
            <a:p>
              <a:pPr>
                <a:spcBef>
                  <a:spcPts val="500"/>
                </a:spcBef>
                <a:buFont typeface="Wingdings" panose="05000000000000000000" pitchFamily="2" charset="2"/>
                <a:buChar char="ü"/>
                <a:tabLst>
                  <a:tab pos="299720" algn="l"/>
                </a:tabLst>
              </a:pPr>
              <a:r>
                <a:rPr lang="ru-RU" sz="1100" spc="45" dirty="0" smtClean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УНИВЕРСИТЕТСКИЙ КОЛЛЕДЖ АГРОБИЗНЕСА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260790" y="222437"/>
              <a:ext cx="4752528" cy="421520"/>
            </a:xfrm>
            <a:prstGeom prst="rect">
              <a:avLst/>
            </a:prstGeom>
          </p:spPr>
          <p:txBody>
            <a:bodyPr vert="horz" wrap="square" lIns="0" tIns="13335" rIns="0" bIns="0" rtlCol="0">
              <a:noAutofit/>
            </a:bodyPr>
            <a:lstStyle/>
            <a:p>
              <a:pPr marL="12700" rtl="0">
                <a:lnSpc>
                  <a:spcPct val="100000"/>
                </a:lnSpc>
                <a:spcBef>
                  <a:spcPts val="105"/>
                </a:spcBef>
              </a:pPr>
              <a:r>
                <a:rPr lang="ru-RU" b="1" i="0" u="none" strike="noStrike" spc="-185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ФАКУЛЬТЕТЫ   ОМСКОГО   ГАУ</a:t>
              </a: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282890" y="203137"/>
              <a:ext cx="3367294" cy="573648"/>
            </a:xfrm>
            <a:prstGeom prst="rect">
              <a:avLst/>
            </a:prstGeom>
          </p:spPr>
          <p:txBody>
            <a:bodyPr vert="horz" wrap="square" lIns="0" tIns="12700" rIns="0" bIns="0" rtlCol="0">
              <a:noAutofit/>
            </a:bodyPr>
            <a:lstStyle/>
            <a:p>
              <a:pPr marL="12700" rtl="0">
                <a:lnSpc>
                  <a:spcPct val="100000"/>
                </a:lnSpc>
                <a:spcBef>
                  <a:spcPts val="100"/>
                </a:spcBef>
              </a:pPr>
              <a:r>
                <a:rPr lang="ru-RU" b="1" i="0" u="none" strike="noStrike" spc="-15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ПРОГРАММЫ</a:t>
              </a: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0" u="none" strike="noStrike" spc="-5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ВЫСШЕГО ОБРАЗОВАНИЯ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5297159" y="776785"/>
              <a:ext cx="3756764" cy="2057757"/>
              <a:chOff x="5297159" y="982572"/>
              <a:chExt cx="3756764" cy="2057757"/>
            </a:xfrm>
          </p:grpSpPr>
          <p:sp>
            <p:nvSpPr>
              <p:cNvPr id="5" name="object 5"/>
              <p:cNvSpPr txBox="1"/>
              <p:nvPr/>
            </p:nvSpPr>
            <p:spPr>
              <a:xfrm>
                <a:off x="6029541" y="1348769"/>
                <a:ext cx="2441830" cy="2231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noAutofit/>
              </a:bodyPr>
              <a:lstStyle/>
              <a:p>
                <a:pPr marL="12700" rtl="0">
                  <a:lnSpc>
                    <a:spcPct val="100000"/>
                  </a:lnSpc>
                  <a:spcBef>
                    <a:spcPts val="95"/>
                  </a:spcBef>
                </a:pPr>
                <a:endParaRPr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6018602" y="1836668"/>
                <a:ext cx="2705354" cy="2231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noAutofit/>
              </a:bodyPr>
              <a:lstStyle/>
              <a:p>
                <a:pPr marL="12700" rtl="0">
                  <a:lnSpc>
                    <a:spcPct val="100000"/>
                  </a:lnSpc>
                  <a:spcBef>
                    <a:spcPts val="95"/>
                  </a:spcBef>
                </a:pPr>
                <a:endParaRPr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6029541" y="2328942"/>
                <a:ext cx="2464634" cy="2231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noAutofit/>
              </a:bodyPr>
              <a:lstStyle/>
              <a:p>
                <a:pPr marL="12700" rtl="0">
                  <a:lnSpc>
                    <a:spcPct val="100000"/>
                  </a:lnSpc>
                  <a:spcBef>
                    <a:spcPts val="95"/>
                  </a:spcBef>
                </a:pPr>
                <a:endParaRPr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6029541" y="2817209"/>
                <a:ext cx="2573250" cy="2231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noAutofit/>
              </a:bodyPr>
              <a:lstStyle/>
              <a:p>
                <a:pPr marL="12700" rtl="0">
                  <a:lnSpc>
                    <a:spcPct val="100000"/>
                  </a:lnSpc>
                  <a:spcBef>
                    <a:spcPts val="95"/>
                  </a:spcBef>
                </a:pPr>
                <a:endParaRPr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5297159" y="982572"/>
                <a:ext cx="3756764" cy="1973854"/>
              </a:xfrm>
              <a:prstGeom prst="rect">
                <a:avLst/>
              </a:prstGeom>
            </p:spPr>
            <p:txBody>
              <a:bodyPr vert="horz" wrap="square" lIns="0" tIns="74930" rIns="0" bIns="0" rtlCol="0">
                <a:noAutofit/>
              </a:bodyPr>
              <a:lstStyle/>
              <a:p>
                <a:r>
                  <a:rPr lang="ru" sz="2000" b="1" i="0" u="none" strike="noStrike" spc="-5" dirty="0" smtClean="0">
                    <a:solidFill>
                      <a:srgbClr val="96460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1000" b="1" spc="-20" dirty="0" smtClean="0">
                    <a:solidFill>
                      <a:srgbClr val="252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ПОДГОТОВИТЕЛЬНОЕ ОТДЕЛЕНИЕ ДЛЯ ИНОСТРАННЫХ СТУДЕНТОВ</a:t>
                </a:r>
                <a:r>
                  <a:rPr lang="ru" sz="2000" b="1" i="0" u="none" strike="noStrike" spc="-5" dirty="0" smtClean="0">
                    <a:solidFill>
                      <a:srgbClr val="96460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lang="ru" sz="2000" b="1" i="0" u="none" strike="noStrike" spc="-5" dirty="0" smtClean="0">
                    <a:solidFill>
                      <a:srgbClr val="96460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1000" b="1" spc="-20" dirty="0">
                    <a:solidFill>
                      <a:srgbClr val="252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ПРОГРАММЫ  СПЕЦИАЛИТЕТА</a:t>
                </a:r>
                <a:endParaRPr lang="ru-RU" sz="1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" sz="2000" b="1" i="0" u="none" strike="noStrike" spc="-10" dirty="0" smtClean="0">
                    <a:solidFill>
                      <a:srgbClr val="96460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ru-RU" sz="1000" b="1" spc="-5" dirty="0">
                    <a:solidFill>
                      <a:srgbClr val="252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ПРОГРАММЫ  БАКАЛАВРИАТА</a:t>
                </a:r>
                <a:endParaRPr lang="ru-RU" sz="1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" sz="2000" b="1" i="0" u="none" strike="noStrike" spc="-15" dirty="0" smtClean="0">
                    <a:solidFill>
                      <a:srgbClr val="96460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 </a:t>
                </a:r>
                <a:r>
                  <a:rPr lang="ru-RU" sz="1000" b="1" spc="-15" dirty="0">
                    <a:solidFill>
                      <a:srgbClr val="252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ПРОГРАММЫ  МАГИСТРАТУРЫ</a:t>
                </a:r>
                <a:endParaRPr lang="ru-RU" sz="1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" sz="2000" b="1" i="0" u="none" strike="noStrike" spc="-10" dirty="0" smtClean="0">
                    <a:solidFill>
                      <a:srgbClr val="96460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</a:t>
                </a:r>
                <a:r>
                  <a:rPr lang="ru-RU" sz="1000" b="1" spc="-15" dirty="0">
                    <a:solidFill>
                      <a:srgbClr val="252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ПРОГРАММЫ </a:t>
                </a:r>
                <a:r>
                  <a:rPr lang="ru-RU" sz="1000" b="1" spc="-15" dirty="0" smtClean="0">
                    <a:solidFill>
                      <a:srgbClr val="252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АСПИРАНТУРЫ</a:t>
                </a:r>
                <a:endParaRPr lang="ru-RU" sz="1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3286251" y="3955206"/>
              <a:ext cx="2592288" cy="1159905"/>
            </a:xfrm>
            <a:prstGeom prst="rect">
              <a:avLst/>
            </a:prstGeom>
          </p:spPr>
          <p:txBody>
            <a:bodyPr vert="horz" wrap="square" lIns="0" tIns="8255" rIns="0" bIns="0" rtlCol="0" anchor="ctr">
              <a:noAutofit/>
            </a:bodyPr>
            <a:lstStyle/>
            <a:p>
              <a:pPr marL="12065" marR="5080" indent="635" algn="ctr" rtl="0">
                <a:lnSpc>
                  <a:spcPct val="101800"/>
                </a:lnSpc>
                <a:spcBef>
                  <a:spcPts val="65"/>
                </a:spcBef>
              </a:pPr>
              <a:r>
                <a:rPr lang="ru-RU" sz="1100" b="0" i="0" u="none" strike="noStrike" spc="-15" dirty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РАМКАХ КВОТЫ, УСТАНОВЛЕННОЙ ПРАВИТЕЛЬСТВОМ РОССИЙСКОЙ ФЕДЕРАЦИИ НА ОБУЧЕНИЕ ИНОСТРАННЫХ ГРАЖДАН </a:t>
              </a:r>
            </a:p>
            <a:p>
              <a:pPr marL="12065" marR="5080" indent="635" algn="ctr" rtl="0">
                <a:lnSpc>
                  <a:spcPct val="101800"/>
                </a:lnSpc>
                <a:spcBef>
                  <a:spcPts val="65"/>
                </a:spcBef>
              </a:pPr>
              <a:r>
                <a:rPr lang="ru-RU" sz="1100" b="0" i="0" u="none" strike="noStrike" spc="-15" dirty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1100" b="0" i="0" u="none" strike="noStrike" spc="-15" dirty="0" smtClean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</a:t>
              </a:r>
              <a:r>
                <a:rPr lang="en-US" sz="1100" b="0" i="0" u="none" strike="noStrike" spc="-15" dirty="0" smtClean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sz="1100" b="0" i="0" u="none" strike="noStrike" spc="-15" dirty="0" smtClean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/2</a:t>
              </a:r>
              <a:r>
                <a:rPr lang="en-US" sz="1100" b="0" i="0" u="none" strike="noStrike" spc="-15" dirty="0" smtClean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sz="1100" b="0" i="0" u="none" strike="noStrike" spc="-15" dirty="0" smtClean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b="0" i="0" u="none" strike="noStrike" spc="-15" dirty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УЧЕБНЫЙ ГОД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bject 12"/>
            <p:cNvSpPr txBox="1"/>
            <p:nvPr/>
          </p:nvSpPr>
          <p:spPr>
            <a:xfrm>
              <a:off x="260790" y="3900990"/>
              <a:ext cx="2642372" cy="1214121"/>
            </a:xfrm>
            <a:prstGeom prst="rect">
              <a:avLst/>
            </a:prstGeom>
          </p:spPr>
          <p:txBody>
            <a:bodyPr vert="horz" wrap="square" lIns="0" tIns="8255" rIns="0" bIns="0" rtlCol="0" anchor="ctr">
              <a:noAutofit/>
            </a:bodyPr>
            <a:lstStyle/>
            <a:p>
              <a:pPr marL="12065" marR="5080" indent="635" algn="ctr">
                <a:lnSpc>
                  <a:spcPct val="101800"/>
                </a:lnSpc>
                <a:spcBef>
                  <a:spcPts val="65"/>
                </a:spcBef>
              </a:pPr>
              <a:r>
                <a:rPr lang="ru-RU" sz="1100" spc="-15" dirty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СЧЕТ БЮДЖЕТНЫХ АССИГНОВАНИЙ В СООТВЕТСТВИИ </a:t>
              </a:r>
            </a:p>
            <a:p>
              <a:pPr marL="12065" marR="5080" indent="635" algn="ctr">
                <a:lnSpc>
                  <a:spcPct val="101800"/>
                </a:lnSpc>
                <a:spcBef>
                  <a:spcPts val="65"/>
                </a:spcBef>
              </a:pPr>
              <a:r>
                <a:rPr lang="ru-RU" sz="1100" spc="-15" dirty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МЕЖДУНАРОДНЫМИ ДОГОВОРАМИ </a:t>
              </a:r>
            </a:p>
            <a:p>
              <a:pPr marL="12065" marR="5080" indent="635" algn="ctr">
                <a:lnSpc>
                  <a:spcPct val="101800"/>
                </a:lnSpc>
                <a:spcBef>
                  <a:spcPts val="65"/>
                </a:spcBef>
              </a:pPr>
              <a:r>
                <a:rPr lang="ru-RU" sz="1100" spc="-15" dirty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РОССИЙСКОЙ ФЕДЕРАЦИИ, </a:t>
              </a:r>
            </a:p>
            <a:p>
              <a:pPr marL="12065" marR="5080" indent="635" algn="ctr">
                <a:lnSpc>
                  <a:spcPct val="101800"/>
                </a:lnSpc>
                <a:spcBef>
                  <a:spcPts val="65"/>
                </a:spcBef>
              </a:pPr>
              <a:r>
                <a:rPr lang="ru-RU" sz="1100" spc="-15" dirty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ФЕДЕРАЛЬНЫМИ </a:t>
              </a:r>
              <a:r>
                <a:rPr lang="ru-RU" sz="1100" spc="-15" dirty="0" smtClean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ЗАКОНАМИ</a:t>
              </a:r>
            </a:p>
            <a:p>
              <a:pPr marL="12065" marR="5080" indent="635" algn="ctr">
                <a:lnSpc>
                  <a:spcPct val="101800"/>
                </a:lnSpc>
                <a:spcBef>
                  <a:spcPts val="65"/>
                </a:spcBef>
              </a:pPr>
              <a:r>
                <a:rPr lang="ru-RU" sz="1100" spc="-15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РЕЗУЛЬТАТАМ ВНУТРЕННЕГО КОНКУРСА</a:t>
              </a:r>
              <a:endPara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2"/>
            <p:cNvSpPr txBox="1"/>
            <p:nvPr/>
          </p:nvSpPr>
          <p:spPr>
            <a:xfrm>
              <a:off x="6297066" y="3900990"/>
              <a:ext cx="2673705" cy="1214121"/>
            </a:xfrm>
            <a:prstGeom prst="rect">
              <a:avLst/>
            </a:prstGeom>
          </p:spPr>
          <p:txBody>
            <a:bodyPr vert="horz" wrap="square" lIns="0" tIns="8255" rIns="0" bIns="0" rtlCol="0" anchor="ctr">
              <a:noAutofit/>
            </a:bodyPr>
            <a:lstStyle/>
            <a:p>
              <a:pPr marL="12065" marR="5080" indent="635" algn="ctr">
                <a:lnSpc>
                  <a:spcPct val="101800"/>
                </a:lnSpc>
                <a:spcBef>
                  <a:spcPts val="65"/>
                </a:spcBef>
              </a:pPr>
              <a:r>
                <a:rPr lang="ru-RU" sz="1100" spc="-15" dirty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СООТВЕТСТВИИ С ДОГОВОРАМИ </a:t>
              </a:r>
            </a:p>
            <a:p>
              <a:pPr marL="12065" marR="5080" indent="635" algn="ctr">
                <a:lnSpc>
                  <a:spcPct val="101800"/>
                </a:lnSpc>
                <a:spcBef>
                  <a:spcPts val="65"/>
                </a:spcBef>
              </a:pPr>
              <a:r>
                <a:rPr lang="ru-RU" sz="1100" spc="-15" dirty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 ОКАЗАНИИ ПЛАТНЫХ ОБРАЗОВАТЕЛЬНЫХ </a:t>
              </a:r>
              <a:r>
                <a:rPr lang="ru-RU" sz="1100" spc="-15" dirty="0" smtClean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</a:t>
              </a:r>
            </a:p>
            <a:p>
              <a:pPr marL="12065" marR="5080" indent="635" algn="ctr">
                <a:lnSpc>
                  <a:spcPct val="101800"/>
                </a:lnSpc>
                <a:spcBef>
                  <a:spcPts val="65"/>
                </a:spcBef>
              </a:pPr>
              <a:r>
                <a:rPr lang="ru-RU" sz="1100" spc="-15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РЕЗУЛЬТАТАМ ВНУТРЕННЕГО КОНКУРСА</a:t>
              </a:r>
              <a:endPara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bject 4"/>
            <p:cNvSpPr txBox="1"/>
            <p:nvPr/>
          </p:nvSpPr>
          <p:spPr>
            <a:xfrm>
              <a:off x="912972" y="3531736"/>
              <a:ext cx="7703199" cy="262435"/>
            </a:xfrm>
            <a:prstGeom prst="rect">
              <a:avLst/>
            </a:prstGeom>
          </p:spPr>
          <p:txBody>
            <a:bodyPr vert="horz" wrap="square" lIns="0" tIns="13335" rIns="0" bIns="0" rtlCol="0">
              <a:noAutofit/>
            </a:bodyPr>
            <a:lstStyle/>
            <a:p>
              <a:pPr marL="12700" algn="ctr" rtl="0">
                <a:lnSpc>
                  <a:spcPct val="100000"/>
                </a:lnSpc>
                <a:spcBef>
                  <a:spcPts val="105"/>
                </a:spcBef>
              </a:pPr>
              <a:r>
                <a:rPr lang="ru-RU" sz="1400" b="1" spc="-185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ПРИЁМ    НА   ОБУЧЕНИЕ   ИНОСТРАННЫХ   ГРАЖДАН   В   </a:t>
              </a:r>
              <a:r>
                <a:rPr lang="ru-RU" sz="1400" b="1" spc="-185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2026/ 27   </a:t>
              </a:r>
              <a:r>
                <a:rPr lang="ru-RU" sz="1400" b="1" spc="-185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УЧЕБНОМ   ГОДУ   ОСУЩЕСТВЛЯЕТСЯ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Рисунок 19" descr="Лампочка и шестеренка">
            <a:extLst>
              <a:ext uri="{FF2B5EF4-FFF2-40B4-BE49-F238E27FC236}">
                <a16:creationId xmlns:a16="http://schemas.microsoft.com/office/drawing/2014/main" xmlns="" id="{A5F19B88-585C-9C73-FEC6-45134D757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0790" y="2961083"/>
            <a:ext cx="404889" cy="428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1" name="object 12"/>
          <p:cNvSpPr txBox="1"/>
          <p:nvPr/>
        </p:nvSpPr>
        <p:spPr>
          <a:xfrm>
            <a:off x="4620720" y="2961083"/>
            <a:ext cx="4418934" cy="428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8255" rIns="0" bIns="0" rtlCol="0">
            <a:noAutofit/>
          </a:bodyPr>
          <a:lstStyle/>
          <a:p>
            <a:pPr marL="12065" marR="5080" indent="635">
              <a:lnSpc>
                <a:spcPct val="101800"/>
              </a:lnSpc>
              <a:spcBef>
                <a:spcPts val="65"/>
              </a:spcBef>
            </a:pP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перечень программ высшего образования с указанием стоимости обучения представлен на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слайдах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4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251520" y="4514371"/>
            <a:ext cx="5256584" cy="73697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lvl="0">
              <a:buClr>
                <a:srgbClr val="000000"/>
              </a:buClr>
              <a:buSzPts val="1050"/>
            </a:pPr>
            <a:r>
              <a:rPr lang="ru-RU" sz="105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Индивидуальная консультация по ссылке или </a:t>
            </a:r>
            <a:r>
              <a:rPr lang="ru-RU" sz="1050" b="1" dirty="0" smtClean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QR-коду </a:t>
            </a:r>
            <a:r>
              <a:rPr lang="ru-RU" sz="1200" b="0" i="0" u="sng" strike="noStrike" cap="none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</a:t>
            </a:r>
            <a:r>
              <a:rPr lang="ru-RU" sz="1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://forms.gle/YLwvif9UtB1BGw2q6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107504" y="130069"/>
            <a:ext cx="8640960" cy="57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 ОБРАЗОВАТЕЛЬНОЙ КВОТЕ, УСТАНОВЛЕННОЙ ПРАВИТЕЛЬСТВОМ РОССИЙСКОЙ ФЕДЕРАЦИИ ДЛЯ ИНОСТРАННЫХ СТУДЕНТОВ НА 2026/2027 УЧЕБНЫЙ ГОД, </a:t>
            </a:r>
            <a:b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ДОСТУПНЫ СЛЕДУЮЩИЕ ПРОГРАММЫ</a:t>
            </a:r>
            <a:endParaRPr sz="1100" b="1" i="0" u="none" strike="noStrike" dirty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251520" y="875022"/>
            <a:ext cx="5760640" cy="36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noAutofit/>
          </a:bodyPr>
          <a:lstStyle/>
          <a:p>
            <a:pPr marL="29845">
              <a:spcBef>
                <a:spcPts val="210"/>
              </a:spcBef>
            </a:pPr>
            <a:r>
              <a:rPr lang="ru-RU" sz="1000" spc="-2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БАКАЛАВРИАТА</a:t>
            </a:r>
          </a:p>
          <a:p>
            <a:pPr marL="29845">
              <a:spcBef>
                <a:spcPts val="210"/>
              </a:spcBef>
            </a:pPr>
            <a:r>
              <a:rPr lang="ru-RU"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19.03.02 Продукты питания из растительного сырья</a:t>
            </a:r>
          </a:p>
          <a:p>
            <a:pPr marL="29845">
              <a:spcBef>
                <a:spcPts val="210"/>
              </a:spcBef>
            </a:pPr>
            <a:r>
              <a:rPr lang="ru-RU"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35.03.04 Агрономия</a:t>
            </a:r>
          </a:p>
          <a:p>
            <a:pPr marL="29845">
              <a:spcBef>
                <a:spcPts val="210"/>
              </a:spcBef>
            </a:pPr>
            <a:r>
              <a:rPr lang="ru-RU"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35.03.06 </a:t>
            </a:r>
            <a:r>
              <a:rPr lang="ru-RU" sz="105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Агроинженерия</a:t>
            </a:r>
            <a:endParaRPr lang="ru-RU" sz="105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</a:pPr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">
              <a:spcBef>
                <a:spcPts val="210"/>
              </a:spcBef>
            </a:pPr>
            <a:r>
              <a:rPr lang="ru-RU" sz="1000" spc="-2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СПЕЦИАЛИТЕТА</a:t>
            </a:r>
          </a:p>
          <a:p>
            <a:pPr marL="12700">
              <a:spcBef>
                <a:spcPts val="95"/>
              </a:spcBef>
            </a:pPr>
            <a:r>
              <a:rPr lang="ru-RU" sz="105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36.05.01 Ветеринария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95"/>
              </a:spcBef>
            </a:pPr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">
              <a:spcBef>
                <a:spcPts val="35"/>
              </a:spcBef>
            </a:pPr>
            <a:r>
              <a:rPr lang="ru-RU" sz="1000" spc="-2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МАГИСТРАТУРЫ</a:t>
            </a:r>
          </a:p>
          <a:p>
            <a:pPr marL="37465"/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05.04.06 Экология и природопользование</a:t>
            </a:r>
          </a:p>
          <a:p>
            <a:pPr marL="37465"/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19.04.02 Продукты питания из растительного сырья</a:t>
            </a:r>
          </a:p>
          <a:p>
            <a:pPr marL="37465"/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20.04.02 </a:t>
            </a:r>
            <a:r>
              <a:rPr lang="ru-RU" sz="1050" spc="-5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Природообустройство</a:t>
            </a:r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водопользование</a:t>
            </a:r>
          </a:p>
          <a:p>
            <a:pPr marL="37465"/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21.04.02 Землеустройство и кадастры</a:t>
            </a:r>
          </a:p>
          <a:p>
            <a:pPr marL="37465"/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35.04.03 Агрохимия и </a:t>
            </a:r>
            <a:r>
              <a:rPr lang="ru-RU" sz="1050" spc="-5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агропочвоведение</a:t>
            </a:r>
            <a:endParaRPr lang="ru-RU" sz="1050" spc="-5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65"/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35.04.04 Агрономия</a:t>
            </a:r>
          </a:p>
          <a:p>
            <a:pPr marL="37465"/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35.04.06 </a:t>
            </a:r>
            <a:r>
              <a:rPr lang="ru-RU" sz="1050" spc="-5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Агроинженерия</a:t>
            </a:r>
            <a:endParaRPr lang="ru-RU" sz="1050" spc="-5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65"/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36.04.01 Ветеринарно-санитарная экспертиза</a:t>
            </a:r>
          </a:p>
          <a:p>
            <a:pPr marL="37465"/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36.04.02 Зоотехния</a:t>
            </a:r>
          </a:p>
          <a:p>
            <a:pPr marL="37465"/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38.04.02 Менеджмент</a:t>
            </a:r>
          </a:p>
          <a:p>
            <a:pPr marL="37465"/>
            <a:endParaRPr lang="ru-RU" sz="400" spc="-5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">
              <a:spcBef>
                <a:spcPts val="50"/>
              </a:spcBef>
            </a:pPr>
            <a:r>
              <a:rPr lang="ru-RU" sz="1000" spc="-2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АСПИРАНТУРЫ</a:t>
            </a:r>
          </a:p>
          <a:p>
            <a:pPr marL="37465">
              <a:spcBef>
                <a:spcPts val="140"/>
              </a:spcBef>
            </a:pPr>
            <a:r>
              <a:rPr lang="ru-RU" sz="1050" spc="-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4.1.2 Селекция, семеноводство и биотехнология растений</a:t>
            </a: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l="9558" t="8493" r="9799" b="9328"/>
          <a:stretch/>
        </p:blipFill>
        <p:spPr>
          <a:xfrm>
            <a:off x="4854275" y="4552432"/>
            <a:ext cx="648501" cy="66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t="-98" r="4867" b="9380"/>
          <a:stretch/>
        </p:blipFill>
        <p:spPr>
          <a:xfrm>
            <a:off x="5724128" y="862635"/>
            <a:ext cx="2880320" cy="371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Сайт для регистрации и подачи заявок education-in-russia.com работает! -  Руски дом"/>
          <p:cNvPicPr preferRelativeResize="0"/>
          <p:nvPr/>
        </p:nvPicPr>
        <p:blipFill rotWithShape="1">
          <a:blip r:embed="rId5">
            <a:alphaModFix/>
          </a:blip>
          <a:srcRect t="22695" b="26565"/>
          <a:stretch/>
        </p:blipFill>
        <p:spPr>
          <a:xfrm>
            <a:off x="5724128" y="4650941"/>
            <a:ext cx="1821584" cy="51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6875" y="4630875"/>
            <a:ext cx="648500" cy="64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26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221860" y="66253"/>
            <a:ext cx="8824603" cy="299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12692" lvl="0" algn="ctr"/>
            <a:r>
              <a:rPr lang="ru-RU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АГРОТЕХНОЛОГИЧЕСКИЙ ФАКУЛЬТЕТ</a:t>
            </a:r>
            <a:endParaRPr dirty="0"/>
          </a:p>
        </p:txBody>
      </p:sp>
      <p:sp>
        <p:nvSpPr>
          <p:cNvPr id="136" name="Google Shape;136;p25"/>
          <p:cNvSpPr txBox="1"/>
          <p:nvPr/>
        </p:nvSpPr>
        <p:spPr>
          <a:xfrm>
            <a:off x="97540" y="388216"/>
            <a:ext cx="3826388" cy="308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3962" lvl="0"/>
            <a:r>
              <a:rPr lang="ru-RU" sz="105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БАКАЛАВРИАТА</a:t>
            </a:r>
          </a:p>
          <a:p>
            <a:pPr marL="13962" lvl="0"/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19.03.01 </a:t>
            </a:r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Биотехнология 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               - Пищевая биотехнология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19.03.02 Продукты питания из растительного сырья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              - Технология хлеба, кондитерских и макаронных изделий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19.03.03 Продукты питания животного происхождения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              - Технология молока и молочных продуктов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              - Технология мяса и мясных продуктов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35.03.01 Лесное дело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              - Лесное хозяйство	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35.03.04 Агрономия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               - Агробизнес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               - Селекция и генетика сельскохозяйственных культур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               - Полеводство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               - Защита растений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35.03.05 Садоводство</a:t>
            </a:r>
          </a:p>
          <a:p>
            <a:pPr marL="13962" lvl="0"/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              - </a:t>
            </a:r>
            <a:r>
              <a:rPr lang="ru-RU" sz="1050" dirty="0" err="1">
                <a:latin typeface="Arial"/>
                <a:ea typeface="Arial"/>
                <a:cs typeface="Arial"/>
                <a:sym typeface="Arial"/>
              </a:rPr>
              <a:t>Плодоовощеводство</a:t>
            </a:r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и виноградарство</a:t>
            </a:r>
          </a:p>
        </p:txBody>
      </p:sp>
      <p:sp>
        <p:nvSpPr>
          <p:cNvPr id="137" name="Google Shape;137;p25"/>
          <p:cNvSpPr txBox="1"/>
          <p:nvPr/>
        </p:nvSpPr>
        <p:spPr>
          <a:xfrm>
            <a:off x="4916649" y="3966113"/>
            <a:ext cx="4060800" cy="119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279232" lvl="0"/>
            <a:r>
              <a:rPr lang="ru-RU" sz="1099" b="1" dirty="0">
                <a:solidFill>
                  <a:srgbClr val="9747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 НАУЧИМ</a:t>
            </a:r>
          </a:p>
          <a:p>
            <a:pPr marL="279232" lvl="0"/>
            <a:r>
              <a:rPr lang="ru-RU" sz="1099" dirty="0" smtClean="0">
                <a:latin typeface="Times New Roman"/>
                <a:ea typeface="Times New Roman"/>
                <a:cs typeface="Times New Roman"/>
                <a:sym typeface="Times New Roman"/>
              </a:rPr>
              <a:t>- управлять </a:t>
            </a:r>
            <a:r>
              <a:rPr lang="ru-RU" sz="1099" dirty="0">
                <a:latin typeface="Times New Roman"/>
                <a:ea typeface="Times New Roman"/>
                <a:cs typeface="Times New Roman"/>
                <a:sym typeface="Times New Roman"/>
              </a:rPr>
              <a:t>процессами роста и развития растений не выходя из дома или офиса</a:t>
            </a:r>
          </a:p>
          <a:p>
            <a:pPr marL="279232" lvl="0"/>
            <a:r>
              <a:rPr lang="ru-RU" sz="1099" dirty="0" smtClean="0">
                <a:latin typeface="Times New Roman"/>
                <a:ea typeface="Times New Roman"/>
                <a:cs typeface="Times New Roman"/>
                <a:sym typeface="Times New Roman"/>
              </a:rPr>
              <a:t>- изменять </a:t>
            </a:r>
            <a:r>
              <a:rPr lang="ru-RU" sz="1099" dirty="0">
                <a:latin typeface="Times New Roman"/>
                <a:ea typeface="Times New Roman"/>
                <a:cs typeface="Times New Roman"/>
                <a:sym typeface="Times New Roman"/>
              </a:rPr>
              <a:t>ландшафты для комфортной жизни человека</a:t>
            </a:r>
          </a:p>
          <a:p>
            <a:pPr marL="279232" lvl="0"/>
            <a:r>
              <a:rPr lang="ru-RU" sz="1099" dirty="0" smtClean="0">
                <a:latin typeface="Times New Roman"/>
                <a:ea typeface="Times New Roman"/>
                <a:cs typeface="Times New Roman"/>
                <a:sym typeface="Times New Roman"/>
              </a:rPr>
              <a:t>- разрабатывать </a:t>
            </a:r>
            <a:r>
              <a:rPr lang="ru-RU" sz="1099" dirty="0">
                <a:latin typeface="Times New Roman"/>
                <a:ea typeface="Times New Roman"/>
                <a:cs typeface="Times New Roman"/>
                <a:sym typeface="Times New Roman"/>
              </a:rPr>
              <a:t>уникальные продукты питания будущего </a:t>
            </a:r>
          </a:p>
          <a:p>
            <a:pPr marL="279232" lvl="0"/>
            <a:r>
              <a:rPr lang="ru-RU" sz="1099" dirty="0" smtClean="0">
                <a:latin typeface="Times New Roman"/>
                <a:ea typeface="Times New Roman"/>
                <a:cs typeface="Times New Roman"/>
                <a:sym typeface="Times New Roman"/>
              </a:rPr>
              <a:t>- проектировать </a:t>
            </a:r>
            <a:r>
              <a:rPr lang="ru-RU" sz="1099" dirty="0">
                <a:latin typeface="Times New Roman"/>
                <a:ea typeface="Times New Roman"/>
                <a:cs typeface="Times New Roman"/>
                <a:sym typeface="Times New Roman"/>
              </a:rPr>
              <a:t>и запускать ультрасовременные перерабатывающие предприятия</a:t>
            </a:r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3499321"/>
            <a:ext cx="1521000" cy="17598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4735470" y="388216"/>
            <a:ext cx="4311000" cy="345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0425" rIns="0" bIns="0" anchor="t" anchorCtr="0">
            <a:spAutoFit/>
          </a:bodyPr>
          <a:lstStyle/>
          <a:p>
            <a:pPr marL="12692" lvl="0"/>
            <a:r>
              <a:rPr lang="ru-RU" sz="10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МАГИСТРАТУРЫ</a:t>
            </a:r>
          </a:p>
          <a:p>
            <a:pPr marL="12692" lvl="0"/>
            <a:r>
              <a:rPr lang="ru-RU" sz="1000" dirty="0" smtClean="0">
                <a:latin typeface="Arial"/>
                <a:ea typeface="Arial"/>
                <a:cs typeface="Arial"/>
                <a:sym typeface="Arial"/>
              </a:rPr>
              <a:t>19.04.01 </a:t>
            </a:r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Биотехнология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19.04.02 Продукты питания из растительного сырья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               - Технология продуктов питания из растительного сырья специального назначения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19.04.03 Продукты питания животного происхождения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               - Биотехнология продуктов лечебного, специального и профилактического питания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19.04.05 Высокотехнологичные производства пищевых продуктов функционального и специализированного назначения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               - Высокотехнологичные производства пищевых продуктов функционального и специализированного назначения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               - Технология пищевых продуктов функционального и специализированного назначения из сырья животного и растительного происхождения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35.04.04 Агрономия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               - Адаптивное растениеводство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               - Селекция, семеноводство и биотехнология растений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               - Устойчивое сельское хозяйство и развитие сельских территорий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35.04.05 Садоводство</a:t>
            </a:r>
          </a:p>
          <a:p>
            <a:pPr marL="12692" lvl="0"/>
            <a:r>
              <a:rPr lang="ru-RU" sz="1000" dirty="0">
                <a:latin typeface="Arial"/>
                <a:ea typeface="Arial"/>
                <a:cs typeface="Arial"/>
                <a:sym typeface="Arial"/>
              </a:rPr>
              <a:t>                - </a:t>
            </a:r>
            <a:r>
              <a:rPr lang="ru-RU" sz="1000" dirty="0" err="1">
                <a:latin typeface="Arial"/>
                <a:ea typeface="Arial"/>
                <a:cs typeface="Arial"/>
                <a:sym typeface="Arial"/>
              </a:rPr>
              <a:t>Плодоовощеводство</a:t>
            </a:r>
            <a:endParaRPr lang="ru-RU" sz="10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25"/>
          <p:cNvGrpSpPr/>
          <p:nvPr/>
        </p:nvGrpSpPr>
        <p:grpSpPr>
          <a:xfrm>
            <a:off x="3347864" y="2980924"/>
            <a:ext cx="1687258" cy="2192162"/>
            <a:chOff x="3481436" y="2086260"/>
            <a:chExt cx="2272456" cy="2888400"/>
          </a:xfrm>
        </p:grpSpPr>
        <p:pic>
          <p:nvPicPr>
            <p:cNvPr id="141" name="Google Shape;141;p25"/>
            <p:cNvPicPr preferRelativeResize="0"/>
            <p:nvPr/>
          </p:nvPicPr>
          <p:blipFill rotWithShape="1">
            <a:blip r:embed="rId4">
              <a:alphaModFix/>
            </a:blip>
            <a:srcRect l="-2082" r="8677"/>
            <a:stretch/>
          </p:blipFill>
          <p:spPr>
            <a:xfrm>
              <a:off x="3481436" y="2086260"/>
              <a:ext cx="1886100" cy="28884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pic>
          <p:nvPicPr>
            <p:cNvPr id="142" name="Google Shape;142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68702" y="3356692"/>
              <a:ext cx="385190" cy="3851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" name="Google Shape;143;p25" title="35_Omsk State Agrarian University.jpg"/>
          <p:cNvPicPr preferRelativeResize="0"/>
          <p:nvPr/>
        </p:nvPicPr>
        <p:blipFill rotWithShape="1">
          <a:blip r:embed="rId6">
            <a:alphaModFix/>
          </a:blip>
          <a:srcRect t="10138" r="26416" b="7698"/>
          <a:stretch/>
        </p:blipFill>
        <p:spPr>
          <a:xfrm>
            <a:off x="3347864" y="1650950"/>
            <a:ext cx="1256768" cy="872081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44" name="Google Shape;144;p25" title="Weizenähren.jpg"/>
          <p:cNvPicPr preferRelativeResize="0"/>
          <p:nvPr/>
        </p:nvPicPr>
        <p:blipFill rotWithShape="1">
          <a:blip r:embed="rId7">
            <a:alphaModFix/>
          </a:blip>
          <a:srcRect t="10477" r="42072" b="31216"/>
          <a:stretch/>
        </p:blipFill>
        <p:spPr>
          <a:xfrm>
            <a:off x="97550" y="3644950"/>
            <a:ext cx="1298400" cy="16293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92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238603" y="15536"/>
            <a:ext cx="8747700" cy="67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650" rIns="0" bIns="0" anchor="t" anchorCtr="0">
            <a:spAutoFit/>
          </a:bodyPr>
          <a:lstStyle/>
          <a:p>
            <a:pPr marL="12692" marR="5077" lvl="0" algn="ctr">
              <a:lnSpc>
                <a:spcPct val="124058"/>
              </a:lnSpc>
            </a:pPr>
            <a:r>
              <a:rPr lang="ru-RU" sz="1700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ФАКУЛЬТЕТ АГРОХИМИИ, ПОЧВОВЕДЕНИЯ, ЭКОЛОГИИ, ПРИРОДООБУСТРОЙСТВА И ВОДОПОЛЬЗОВАНИЯ</a:t>
            </a:r>
          </a:p>
        </p:txBody>
      </p:sp>
      <p:sp>
        <p:nvSpPr>
          <p:cNvPr id="150" name="Google Shape;150;p26"/>
          <p:cNvSpPr txBox="1"/>
          <p:nvPr/>
        </p:nvSpPr>
        <p:spPr>
          <a:xfrm>
            <a:off x="238603" y="677622"/>
            <a:ext cx="3880200" cy="44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13962" lvl="0"/>
            <a:r>
              <a:rPr lang="ru-RU" sz="10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БАКАЛАВРИАТА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05.03.06 Экология и природопользование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20.03.01 </a:t>
            </a:r>
            <a:r>
              <a:rPr lang="ru-RU" sz="1000" b="1" dirty="0" err="1">
                <a:latin typeface="Arial"/>
                <a:ea typeface="Arial"/>
                <a:cs typeface="Arial"/>
                <a:sym typeface="Arial"/>
              </a:rPr>
              <a:t>Техносферная</a:t>
            </a:r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безопасность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- Безопасность жизнедеятельности в </a:t>
            </a:r>
            <a:r>
              <a:rPr lang="ru-RU" sz="1000" b="1" dirty="0" err="1">
                <a:latin typeface="Arial"/>
                <a:ea typeface="Arial"/>
                <a:cs typeface="Arial"/>
                <a:sym typeface="Arial"/>
              </a:rPr>
              <a:t>техносфере</a:t>
            </a:r>
            <a:endParaRPr lang="ru-RU" sz="1000" b="1" dirty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20.03.02 </a:t>
            </a:r>
            <a:r>
              <a:rPr lang="ru-RU" sz="1000" b="1" dirty="0" err="1">
                <a:latin typeface="Arial"/>
                <a:ea typeface="Arial"/>
                <a:cs typeface="Arial"/>
                <a:sym typeface="Arial"/>
              </a:rPr>
              <a:t>Природообустройство</a:t>
            </a:r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и водопользование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- Комплексное использование и охрана водных ресурсов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- Инженерные  системы сельскохозяйственного водоснабжения, обводнение  и водоотведение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- Управление водными ресурсами и водопользование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35.03.03 Агрохимия и </a:t>
            </a:r>
            <a:r>
              <a:rPr lang="ru-RU" sz="1000" b="1" dirty="0" err="1">
                <a:latin typeface="Arial"/>
                <a:ea typeface="Arial"/>
                <a:cs typeface="Arial"/>
                <a:sym typeface="Arial"/>
              </a:rPr>
              <a:t>агропочвоведение</a:t>
            </a:r>
            <a:endParaRPr lang="ru-RU" sz="1000" b="1" dirty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- Агроэкология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35.03.11 Гидромелиорация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- Гидромелиорация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- Строительство </a:t>
            </a:r>
          </a:p>
          <a:p>
            <a:pPr marL="13962" lvl="0"/>
            <a:endParaRPr lang="ru-RU" sz="1000" b="1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000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МАГИСТРАТУРЫ</a:t>
            </a:r>
          </a:p>
          <a:p>
            <a:pPr marL="13962" lvl="0"/>
            <a:r>
              <a:rPr lang="ru-RU" sz="1000" b="1" dirty="0" smtClean="0">
                <a:latin typeface="Arial"/>
                <a:ea typeface="Arial"/>
                <a:cs typeface="Arial"/>
                <a:sym typeface="Arial"/>
              </a:rPr>
              <a:t>05.04.06 </a:t>
            </a:r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Экология и природопользование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 - Экология региона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20.04.01 </a:t>
            </a:r>
            <a:r>
              <a:rPr lang="ru-RU" sz="1000" b="1" dirty="0" err="1">
                <a:latin typeface="Arial"/>
                <a:ea typeface="Arial"/>
                <a:cs typeface="Arial"/>
                <a:sym typeface="Arial"/>
              </a:rPr>
              <a:t>Техносферная</a:t>
            </a:r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безопасность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- Мониторинг и защита окружающей среды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20.04.02 </a:t>
            </a:r>
            <a:r>
              <a:rPr lang="ru-RU" sz="1000" b="1" dirty="0" err="1">
                <a:latin typeface="Arial"/>
                <a:ea typeface="Arial"/>
                <a:cs typeface="Arial"/>
                <a:sym typeface="Arial"/>
              </a:rPr>
              <a:t>Природообустройство</a:t>
            </a:r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и водопользование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- Водоснабжение и водоотведение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35.04.03 Агрохимия и </a:t>
            </a:r>
            <a:r>
              <a:rPr lang="ru-RU" sz="1000" b="1" dirty="0" err="1">
                <a:latin typeface="Arial"/>
                <a:ea typeface="Arial"/>
                <a:cs typeface="Arial"/>
                <a:sym typeface="Arial"/>
              </a:rPr>
              <a:t>агропочвоведение</a:t>
            </a:r>
            <a:endParaRPr lang="ru-RU" sz="1000" b="1" dirty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- Управление почвенным плодородием и питанием культурных растений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35.04.10 Гидромелиорация</a:t>
            </a:r>
          </a:p>
          <a:p>
            <a:pPr marL="13962" lvl="0"/>
            <a:r>
              <a:rPr lang="ru-RU" sz="1000" b="1" dirty="0">
                <a:latin typeface="Arial"/>
                <a:ea typeface="Arial"/>
                <a:cs typeface="Arial"/>
                <a:sym typeface="Arial"/>
              </a:rPr>
              <a:t>               - Управление мелиоративными системами</a:t>
            </a:r>
          </a:p>
        </p:txBody>
      </p:sp>
      <p:sp>
        <p:nvSpPr>
          <p:cNvPr id="152" name="Google Shape;152;p26"/>
          <p:cNvSpPr txBox="1"/>
          <p:nvPr/>
        </p:nvSpPr>
        <p:spPr>
          <a:xfrm>
            <a:off x="4183408" y="3123452"/>
            <a:ext cx="4960500" cy="212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359829" lvl="0"/>
            <a:r>
              <a:rPr lang="ru-RU" sz="1100" b="1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 МЫ НАУЧИМ</a:t>
            </a:r>
          </a:p>
          <a:p>
            <a:pPr marL="359829" lvl="0"/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- использовать </a:t>
            </a:r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экологически-ориентированные </a:t>
            </a:r>
            <a:r>
              <a:rPr lang="ru-RU" sz="1050" dirty="0" err="1">
                <a:latin typeface="Arial"/>
                <a:ea typeface="Arial"/>
                <a:cs typeface="Arial"/>
                <a:sym typeface="Arial"/>
              </a:rPr>
              <a:t>агротехнологии</a:t>
            </a:r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ru-RU" sz="1050" dirty="0" err="1">
                <a:latin typeface="Arial"/>
                <a:ea typeface="Arial"/>
                <a:cs typeface="Arial"/>
                <a:sym typeface="Arial"/>
              </a:rPr>
              <a:t>биоудобрения</a:t>
            </a:r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для выращивания сельскохозяйственных культур </a:t>
            </a:r>
          </a:p>
          <a:p>
            <a:pPr marL="359829" lvl="0"/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- решать </a:t>
            </a:r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практические задачи в области охраны окружающей среды, рационального использования природных ресурсов и обеспечение экологической безопасности населения</a:t>
            </a:r>
          </a:p>
          <a:p>
            <a:pPr marL="359829" lvl="0"/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- прогнозировать </a:t>
            </a:r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и предупреждать, а также ликвидировать последствия чрезвычайных ситуаций</a:t>
            </a:r>
          </a:p>
          <a:p>
            <a:pPr marL="359829" lvl="0"/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- разрабатывать </a:t>
            </a:r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инновационные проекты реконструкции объектов </a:t>
            </a:r>
            <a:r>
              <a:rPr lang="ru-RU" sz="1050" dirty="0" err="1">
                <a:latin typeface="Arial"/>
                <a:ea typeface="Arial"/>
                <a:cs typeface="Arial"/>
                <a:sym typeface="Arial"/>
              </a:rPr>
              <a:t>природообустройства</a:t>
            </a:r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 и водопользования</a:t>
            </a:r>
          </a:p>
          <a:p>
            <a:pPr marL="359829" lvl="0"/>
            <a:r>
              <a:rPr lang="ru-RU" sz="1050" dirty="0" smtClean="0">
                <a:latin typeface="Arial"/>
                <a:ea typeface="Arial"/>
                <a:cs typeface="Arial"/>
                <a:sym typeface="Arial"/>
              </a:rPr>
              <a:t>- принимать </a:t>
            </a:r>
            <a:r>
              <a:rPr lang="ru-RU" sz="1050" dirty="0">
                <a:latin typeface="Arial"/>
                <a:ea typeface="Arial"/>
                <a:cs typeface="Arial"/>
                <a:sym typeface="Arial"/>
              </a:rPr>
              <a:t>профессиональные решения при проектировании, строительстве, надзоре и контроле работы гидротехнических сооружений</a:t>
            </a:r>
            <a:endParaRPr sz="10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935" y="3046767"/>
            <a:ext cx="319048" cy="34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3925" y="1128450"/>
            <a:ext cx="1943400" cy="1851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0100" y="705375"/>
            <a:ext cx="3033300" cy="20589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4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 flipH="1">
            <a:off x="2728" y="63964"/>
            <a:ext cx="5783937" cy="27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75" rIns="0" bIns="0" anchor="t" anchorCtr="0">
            <a:spAutoFit/>
          </a:bodyPr>
          <a:lstStyle/>
          <a:p>
            <a:pPr marL="94558" lvl="0"/>
            <a:r>
              <a:rPr lang="ru-RU" sz="1700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ФАКУЛЬТЕТ ВЕТЕРИНАРНОЙ МЕДИЦИНЫ</a:t>
            </a:r>
            <a:endParaRPr dirty="0"/>
          </a:p>
        </p:txBody>
      </p:sp>
      <p:sp>
        <p:nvSpPr>
          <p:cNvPr id="161" name="Google Shape;161;p27"/>
          <p:cNvSpPr txBox="1"/>
          <p:nvPr/>
        </p:nvSpPr>
        <p:spPr>
          <a:xfrm>
            <a:off x="146305" y="354806"/>
            <a:ext cx="8802600" cy="465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13962" lvl="0"/>
            <a:r>
              <a:rPr lang="ru-RU" sz="1199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БАКАЛАВРИАТА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36.03.01 Ветеринарно-санитарная экспертиза</a:t>
            </a:r>
          </a:p>
          <a:p>
            <a:pPr marL="13962" lvl="0"/>
            <a:r>
              <a:rPr lang="ru-RU" sz="1100" dirty="0" smtClean="0">
                <a:latin typeface="Arial"/>
                <a:ea typeface="Arial"/>
                <a:cs typeface="Arial"/>
                <a:sym typeface="Arial"/>
              </a:rPr>
              <a:t>               -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Ветеринарно-санитарная экспертиза </a:t>
            </a:r>
            <a:endParaRPr lang="ru-RU" sz="1100" dirty="0" smtClean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100" dirty="0" smtClean="0">
                <a:latin typeface="Arial"/>
                <a:ea typeface="Arial"/>
                <a:cs typeface="Arial"/>
                <a:sym typeface="Arial"/>
              </a:rPr>
              <a:t>сырья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и продуктов животного и растительного </a:t>
            </a:r>
            <a:endParaRPr lang="ru-RU" sz="1100" dirty="0" smtClean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100" dirty="0" smtClean="0">
                <a:latin typeface="Arial"/>
                <a:ea typeface="Arial"/>
                <a:cs typeface="Arial"/>
                <a:sym typeface="Arial"/>
              </a:rPr>
              <a:t>происхождения</a:t>
            </a:r>
            <a:endParaRPr lang="ru-RU" sz="1100" dirty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ru-RU" sz="1100" dirty="0" smtClean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Ветеринарно-санитарная медицина</a:t>
            </a:r>
          </a:p>
          <a:p>
            <a:pPr marL="13962" lvl="0"/>
            <a:endParaRPr lang="ru-RU" sz="1199" b="1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199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СПЕЦИАЛИТЕТА</a:t>
            </a:r>
          </a:p>
          <a:p>
            <a:pPr marL="13962" lvl="0"/>
            <a:r>
              <a:rPr lang="ru-RU" sz="1100" dirty="0" smtClean="0">
                <a:latin typeface="Arial"/>
                <a:ea typeface="Arial"/>
                <a:cs typeface="Arial"/>
                <a:sym typeface="Arial"/>
              </a:rPr>
              <a:t>36.05.01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Ветеринария</a:t>
            </a:r>
          </a:p>
          <a:p>
            <a:pPr marL="13962" lvl="0"/>
            <a:endParaRPr lang="ru-RU" sz="1199" b="1" dirty="0">
              <a:solidFill>
                <a:srgbClr val="97480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199" b="1" dirty="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ПРОГРАММЫ МАГИСТРАТУРЫ</a:t>
            </a:r>
          </a:p>
          <a:p>
            <a:pPr marL="13962" lvl="0"/>
            <a:r>
              <a:rPr lang="ru-RU" sz="1100" dirty="0" smtClean="0">
                <a:latin typeface="Arial"/>
                <a:ea typeface="Arial"/>
                <a:cs typeface="Arial"/>
                <a:sym typeface="Arial"/>
              </a:rPr>
              <a:t>36.04.01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Ветеринарно-санитарная экспертиза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               - Ветеринарно-санитарный контроль </a:t>
            </a:r>
            <a:r>
              <a:rPr lang="ru-RU" sz="1100" dirty="0" smtClean="0">
                <a:latin typeface="Arial"/>
                <a:ea typeface="Arial"/>
                <a:cs typeface="Arial"/>
                <a:sym typeface="Arial"/>
              </a:rPr>
              <a:t>качества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и </a:t>
            </a:r>
            <a:endParaRPr lang="ru-RU" sz="1100" dirty="0" smtClean="0">
              <a:latin typeface="Arial"/>
              <a:ea typeface="Arial"/>
              <a:cs typeface="Arial"/>
              <a:sym typeface="Arial"/>
            </a:endParaRPr>
          </a:p>
          <a:p>
            <a:pPr marL="13962" lvl="0"/>
            <a:r>
              <a:rPr lang="ru-RU" sz="1100" dirty="0" smtClean="0">
                <a:latin typeface="Arial"/>
                <a:ea typeface="Arial"/>
                <a:cs typeface="Arial"/>
                <a:sym typeface="Arial"/>
              </a:rPr>
              <a:t>безопасности </a:t>
            </a:r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продукции АПК</a:t>
            </a:r>
          </a:p>
          <a:p>
            <a:pPr marL="13962" lvl="0"/>
            <a:r>
              <a:rPr lang="ru-RU" sz="1100" dirty="0">
                <a:latin typeface="Arial"/>
                <a:ea typeface="Arial"/>
                <a:cs typeface="Arial"/>
                <a:sym typeface="Arial"/>
              </a:rPr>
              <a:t>               - Государственный ветеринарный надзор</a:t>
            </a:r>
          </a:p>
          <a:p>
            <a:pPr marL="4260832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100" b="1" i="0" u="none" strike="noStrike" cap="none" dirty="0">
              <a:solidFill>
                <a:srgbClr val="974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60832" lvl="0">
              <a:spcBef>
                <a:spcPts val="5"/>
              </a:spcBef>
            </a:pPr>
            <a:r>
              <a:rPr lang="ru-RU" sz="1199" b="1" dirty="0" smtClean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МЫ </a:t>
            </a:r>
            <a:r>
              <a:rPr lang="ru-RU" sz="1199" b="1" dirty="0">
                <a:solidFill>
                  <a:srgbClr val="974707"/>
                </a:solidFill>
                <a:latin typeface="Arial"/>
                <a:ea typeface="Arial"/>
                <a:cs typeface="Arial"/>
                <a:sym typeface="Arial"/>
              </a:rPr>
              <a:t>НАУЧИМ</a:t>
            </a:r>
          </a:p>
          <a:p>
            <a:pPr marL="4260832" lvl="0">
              <a:spcBef>
                <a:spcPts val="5"/>
              </a:spcBef>
            </a:pPr>
            <a:r>
              <a:rPr lang="ru-RU" sz="1199" dirty="0" smtClean="0">
                <a:latin typeface="Arial"/>
                <a:ea typeface="Arial"/>
                <a:cs typeface="Arial"/>
                <a:sym typeface="Arial"/>
              </a:rPr>
              <a:t>- осуществлять </a:t>
            </a:r>
            <a:r>
              <a:rPr lang="ru-RU" sz="1199" dirty="0">
                <a:latin typeface="Arial"/>
                <a:ea typeface="Arial"/>
                <a:cs typeface="Arial"/>
                <a:sym typeface="Arial"/>
              </a:rPr>
              <a:t>контроль качества и безопасности пищевой продукции</a:t>
            </a:r>
          </a:p>
          <a:p>
            <a:pPr marL="4260832" lvl="0">
              <a:spcBef>
                <a:spcPts val="5"/>
              </a:spcBef>
            </a:pPr>
            <a:r>
              <a:rPr lang="ru-RU" sz="1199" dirty="0" smtClean="0">
                <a:latin typeface="Arial"/>
                <a:ea typeface="Arial"/>
                <a:cs typeface="Arial"/>
                <a:sym typeface="Arial"/>
              </a:rPr>
              <a:t>- проводить </a:t>
            </a:r>
            <a:r>
              <a:rPr lang="ru-RU" sz="1199" dirty="0">
                <a:latin typeface="Arial"/>
                <a:ea typeface="Arial"/>
                <a:cs typeface="Arial"/>
                <a:sym typeface="Arial"/>
              </a:rPr>
              <a:t>микробиологические исследования на современном лабораторном оборудовании</a:t>
            </a:r>
          </a:p>
          <a:p>
            <a:pPr marL="4260832" lvl="0">
              <a:spcBef>
                <a:spcPts val="5"/>
              </a:spcBef>
            </a:pPr>
            <a:r>
              <a:rPr lang="ru-RU" sz="1199" dirty="0" smtClean="0">
                <a:latin typeface="Arial"/>
                <a:ea typeface="Arial"/>
                <a:cs typeface="Arial"/>
                <a:sym typeface="Arial"/>
              </a:rPr>
              <a:t>- проводить </a:t>
            </a:r>
            <a:r>
              <a:rPr lang="ru-RU" sz="1199" dirty="0">
                <a:latin typeface="Arial"/>
                <a:ea typeface="Arial"/>
                <a:cs typeface="Arial"/>
                <a:sym typeface="Arial"/>
              </a:rPr>
              <a:t>обследования животных с целью предупреждения передачи инфекции или паразитов человеку</a:t>
            </a:r>
          </a:p>
          <a:p>
            <a:pPr marL="4260832" lvl="0">
              <a:spcBef>
                <a:spcPts val="5"/>
              </a:spcBef>
            </a:pPr>
            <a:r>
              <a:rPr lang="ru-RU" sz="1199" dirty="0" smtClean="0">
                <a:latin typeface="Arial"/>
                <a:ea typeface="Arial"/>
                <a:cs typeface="Arial"/>
                <a:sym typeface="Arial"/>
              </a:rPr>
              <a:t>- «</a:t>
            </a:r>
            <a:r>
              <a:rPr lang="ru-RU" sz="1199" dirty="0">
                <a:latin typeface="Arial"/>
                <a:ea typeface="Arial"/>
                <a:cs typeface="Arial"/>
                <a:sym typeface="Arial"/>
              </a:rPr>
              <a:t>понимать» язык животных</a:t>
            </a:r>
          </a:p>
          <a:p>
            <a:pPr marL="4260832" lvl="0">
              <a:spcBef>
                <a:spcPts val="5"/>
              </a:spcBef>
            </a:pPr>
            <a:r>
              <a:rPr lang="ru-RU" sz="1199" dirty="0" smtClean="0">
                <a:latin typeface="Arial"/>
                <a:ea typeface="Arial"/>
                <a:cs typeface="Arial"/>
                <a:sym typeface="Arial"/>
              </a:rPr>
              <a:t>- диагностировать </a:t>
            </a:r>
            <a:r>
              <a:rPr lang="ru-RU" sz="1199" dirty="0">
                <a:latin typeface="Arial"/>
                <a:ea typeface="Arial"/>
                <a:cs typeface="Arial"/>
                <a:sym typeface="Arial"/>
              </a:rPr>
              <a:t>и лечить сложные патологии, используя инновационное оборудование </a:t>
            </a:r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388" y="129969"/>
            <a:ext cx="3273883" cy="2455476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060" y="645282"/>
            <a:ext cx="1779605" cy="221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995158"/>
            <a:ext cx="3476669" cy="2322967"/>
          </a:xfrm>
          <a:prstGeom prst="snipRoundRect">
            <a:avLst>
              <a:gd name="adj1" fmla="val 16667"/>
              <a:gd name="adj2" fmla="val 16667"/>
            </a:avLst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1016" y="3091110"/>
            <a:ext cx="384960" cy="38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01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2178</Words>
  <Application>Microsoft Office PowerPoint</Application>
  <PresentationFormat>Произвольный</PresentationFormat>
  <Paragraphs>572</Paragraphs>
  <Slides>25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ОБРАЗОВАТЕЛЬНОЙ КВОТЕ, УСТАНОВЛЕННОЙ ПРАВИТЕЛЬСТВОМ РОССИЙСКОЙ ФЕДЕРАЦИИ ДЛЯ ИНОСТРАННЫХ СТУДЕНТОВ НА 2026/2027 УЧЕБНЫЙ ГОД,  ДОСТУПНЫ СЛЕДУЮЩИЕ ПРОГРАММЫ</vt:lpstr>
      <vt:lpstr>АГРОТЕХНОЛОГИЧЕСКИЙ ФАКУЛЬТЕТ</vt:lpstr>
      <vt:lpstr>ФАКУЛЬТЕТ АГРОХИМИИ, ПОЧВОВЕДЕНИЯ, ЭКОЛОГИИ, ПРИРОДООБУСТРОЙСТВА И ВОДОПОЛЬЗОВАНИЯ</vt:lpstr>
      <vt:lpstr>ФАКУЛЬТЕТ ВЕТЕРИНАРНОЙ МЕДИЦИНЫ</vt:lpstr>
      <vt:lpstr>ЗЕМЛЕУСТРОИТЕЛЬНЫЙ ФАКУЛЬТЕТ</vt:lpstr>
      <vt:lpstr>ФАКУЛЬТЕТ ТЕХНИЧЕСКОГО СЕРВИСА В АГРОПРОМЫШЛЕННОМ КОМПЛЕКСЕ</vt:lpstr>
      <vt:lpstr>ФАКУЛЬТЕТ ЗООТЕХНИИ</vt:lpstr>
      <vt:lpstr>ЭКОНОМИЧЕСКИЙ ФАКУЛЬТЕТ</vt:lpstr>
      <vt:lpstr>ФАКУЛЬТЕТ АСПИРАНТУРЫ И ДОКТОРАНТУРЫ</vt:lpstr>
      <vt:lpstr>ИНФРАСТРУКТУРА КАМПУСА УНИКАЛЬНАЯ И СОВРЕМЕННАЯ</vt:lpstr>
      <vt:lpstr>ИНФРАСТРУКТУРА КАМПУСА УНИКАЛЬНАЯ И СОВРЕМЕННАЯ</vt:lpstr>
      <vt:lpstr>Презентация PowerPoint</vt:lpstr>
      <vt:lpstr>Презентация PowerPoint</vt:lpstr>
      <vt:lpstr>ДОБРО ПОЖАЛОВАТЬ В ОМСКИЙ ГАУ</vt:lpstr>
      <vt:lpstr>Программы высшего образования на 2026/2027</vt:lpstr>
      <vt:lpstr>Программы высшего образования на 2026/2027</vt:lpstr>
      <vt:lpstr>Программы высшего образования на 2026/2027</vt:lpstr>
      <vt:lpstr>Презентация PowerPoint</vt:lpstr>
      <vt:lpstr>Программы высшего образования на 2026/2027</vt:lpstr>
      <vt:lpstr>Программы высшего образования на 2026/2027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198</cp:revision>
  <cp:lastPrinted>2025-06-05T09:14:10Z</cp:lastPrinted>
  <dcterms:modified xsi:type="dcterms:W3CDTF">2025-10-27T11:35:09Z</dcterms:modified>
</cp:coreProperties>
</file>