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26659" autoAdjust="0"/>
  </p:normalViewPr>
  <p:slideViewPr>
    <p:cSldViewPr>
      <p:cViewPr>
        <p:scale>
          <a:sx n="118" d="100"/>
          <a:sy n="118" d="100"/>
        </p:scale>
        <p:origin x="-27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BACE-FD58-407F-BC31-94EC4B41166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C16B6-E8F6-4255-B7E2-47C3D2F4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2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340134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41098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170967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39700">
              <a:lnSpc>
                <a:spcPts val="1295"/>
              </a:lnSpc>
            </a:pPr>
            <a:fld id="{81D60167-4931-47E6-BA6A-407CBD079E47}" type="slidenum">
              <a:rPr sz="2175" baseline="-15325" dirty="0"/>
              <a:t>‹#›</a:t>
            </a:fld>
            <a:r>
              <a:rPr sz="2175" baseline="-15325" dirty="0"/>
              <a:t> /</a:t>
            </a:r>
            <a:r>
              <a:rPr sz="2175" spc="-120" baseline="-15325" dirty="0"/>
              <a:t> </a:t>
            </a:r>
            <a:r>
              <a:rPr sz="950" spc="-25" dirty="0"/>
              <a:t>15</a:t>
            </a:r>
            <a:endParaRPr sz="9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5906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143344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416561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42373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300656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332149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10729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293025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39700">
              <a:lnSpc>
                <a:spcPts val="1295"/>
              </a:lnSpc>
            </a:pPr>
            <a:fld id="{81D60167-4931-47E6-BA6A-407CBD079E47}" type="slidenum">
              <a:rPr lang="ru-RU" sz="2175" baseline="-15325" smtClean="0"/>
              <a:t>‹#›</a:t>
            </a:fld>
            <a:r>
              <a:rPr lang="ru-RU" sz="2175" baseline="-15325" smtClean="0"/>
              <a:t> /</a:t>
            </a:r>
            <a:r>
              <a:rPr lang="ru-RU" sz="2175" spc="-120" baseline="-15325" smtClean="0"/>
              <a:t> </a:t>
            </a:r>
            <a:r>
              <a:rPr lang="ru-RU" sz="950" spc="-25" smtClean="0"/>
              <a:t>15</a:t>
            </a:r>
            <a:endParaRPr lang="ru-RU" sz="950"/>
          </a:p>
        </p:txBody>
      </p:sp>
    </p:spTree>
    <p:extLst>
      <p:ext uri="{BB962C8B-B14F-4D97-AF65-F5344CB8AC3E}">
        <p14:creationId xmlns:p14="http://schemas.microsoft.com/office/powerpoint/2010/main" val="8120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v.falaleeva@omgau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ubsau.ru/upload/entrant/quots-2024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720" y="272534"/>
            <a:ext cx="1099089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>
              <a:lnSpc>
                <a:spcPct val="149800"/>
              </a:lnSpc>
              <a:spcBef>
                <a:spcPts val="100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Целевое</a:t>
            </a:r>
            <a:r>
              <a:rPr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обучение</a:t>
            </a:r>
            <a:r>
              <a:rPr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dirty="0" smtClean="0">
                <a:solidFill>
                  <a:srgbClr val="870D17"/>
                </a:solidFill>
                <a:latin typeface="Arial Black" panose="020B0A04020102020204" pitchFamily="34" charset="0"/>
              </a:rPr>
              <a:t>В</a:t>
            </a:r>
            <a:r>
              <a:rPr spc="-30" dirty="0" smtClean="0">
                <a:solidFill>
                  <a:srgbClr val="870D17"/>
                </a:solidFill>
                <a:latin typeface="Arial Black" panose="020B0A04020102020204" pitchFamily="34" charset="0"/>
              </a:rPr>
              <a:t> </a:t>
            </a:r>
            <a:r>
              <a:rPr dirty="0">
                <a:solidFill>
                  <a:srgbClr val="870D17"/>
                </a:solidFill>
                <a:latin typeface="Arial Black" panose="020B0A04020102020204" pitchFamily="34" charset="0"/>
              </a:rPr>
              <a:t>чем</a:t>
            </a:r>
            <a:r>
              <a:rPr spc="15" dirty="0">
                <a:solidFill>
                  <a:srgbClr val="870D17"/>
                </a:solidFill>
                <a:latin typeface="Arial Black" panose="020B0A04020102020204" pitchFamily="34" charset="0"/>
              </a:rPr>
              <a:t> </a:t>
            </a:r>
            <a:r>
              <a:rPr spc="-10" dirty="0">
                <a:solidFill>
                  <a:srgbClr val="870D17"/>
                </a:solidFill>
                <a:latin typeface="Arial Black" panose="020B0A04020102020204" pitchFamily="34" charset="0"/>
              </a:rPr>
              <a:t>суть?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964" y="1323593"/>
            <a:ext cx="10399395" cy="11624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105"/>
              </a:spcBef>
            </a:pPr>
            <a:r>
              <a:rPr sz="2000" spc="-30" dirty="0">
                <a:latin typeface="Microsoft Sans Serif"/>
                <a:cs typeface="Microsoft Sans Serif"/>
              </a:rPr>
              <a:t>Работодатель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получает </a:t>
            </a:r>
            <a:r>
              <a:rPr sz="2000" spc="-30" dirty="0">
                <a:latin typeface="Microsoft Sans Serif"/>
                <a:cs typeface="Microsoft Sans Serif"/>
              </a:rPr>
              <a:t>подготовленного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молодого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специалиста,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прошедшего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обучение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165"/>
              </a:lnSpc>
            </a:pP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вузе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трудоустройством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 </a:t>
            </a:r>
            <a:r>
              <a:rPr sz="2000" spc="-35" dirty="0">
                <a:latin typeface="Microsoft Sans Serif"/>
                <a:cs typeface="Microsoft Sans Serif"/>
              </a:rPr>
              <a:t>конкретное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рабочее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место</a:t>
            </a:r>
            <a:endParaRPr sz="2000" dirty="0">
              <a:latin typeface="Microsoft Sans Serif"/>
              <a:cs typeface="Microsoft Sans Serif"/>
            </a:endParaRPr>
          </a:p>
          <a:p>
            <a:pPr marL="18415" algn="ctr">
              <a:lnSpc>
                <a:spcPct val="100000"/>
              </a:lnSpc>
              <a:spcBef>
                <a:spcPts val="1235"/>
              </a:spcBef>
            </a:pPr>
            <a:r>
              <a:rPr sz="2800" spc="-25" dirty="0">
                <a:solidFill>
                  <a:srgbClr val="870D17"/>
                </a:solidFill>
                <a:latin typeface="Arial Black"/>
                <a:cs typeface="Arial Black"/>
              </a:rPr>
              <a:t>П</a:t>
            </a:r>
            <a:r>
              <a:rPr sz="2800" spc="-229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Р</a:t>
            </a:r>
            <a:r>
              <a:rPr sz="2800" spc="-2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Е</a:t>
            </a:r>
            <a:r>
              <a:rPr sz="2800" spc="-2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870D17"/>
                </a:solidFill>
                <a:latin typeface="Arial Black"/>
                <a:cs typeface="Arial Black"/>
              </a:rPr>
              <a:t>И</a:t>
            </a:r>
            <a:r>
              <a:rPr sz="2800" spc="-229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М</a:t>
            </a:r>
            <a:r>
              <a:rPr sz="2800" spc="-23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У</a:t>
            </a:r>
            <a:r>
              <a:rPr sz="2800" spc="-19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Щ</a:t>
            </a:r>
            <a:r>
              <a:rPr sz="2800" spc="-21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Е</a:t>
            </a:r>
            <a:r>
              <a:rPr sz="2800" spc="-2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С</a:t>
            </a:r>
            <a:r>
              <a:rPr sz="2800" spc="-24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Т</a:t>
            </a:r>
            <a:r>
              <a:rPr sz="2800" spc="-2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В</a:t>
            </a:r>
            <a:r>
              <a:rPr sz="2800" spc="-24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spc="-50" dirty="0">
                <a:solidFill>
                  <a:srgbClr val="870D17"/>
                </a:solidFill>
                <a:latin typeface="Arial Black"/>
                <a:cs typeface="Arial Black"/>
              </a:rPr>
              <a:t>А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964" y="2563354"/>
            <a:ext cx="5146675" cy="187615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20883C"/>
                </a:solidFill>
                <a:latin typeface="Arial Black"/>
                <a:cs typeface="Arial Black"/>
              </a:rPr>
              <a:t>Для</a:t>
            </a:r>
            <a:r>
              <a:rPr sz="2000" spc="-35" dirty="0">
                <a:solidFill>
                  <a:srgbClr val="20883C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20883C"/>
                </a:solidFill>
                <a:latin typeface="Arial Black"/>
                <a:cs typeface="Arial Black"/>
              </a:rPr>
              <a:t>работодателя</a:t>
            </a:r>
            <a:endParaRPr sz="2000">
              <a:latin typeface="Arial Black"/>
              <a:cs typeface="Arial Black"/>
            </a:endParaRPr>
          </a:p>
          <a:p>
            <a:pPr marL="200025" indent="-180975">
              <a:lnSpc>
                <a:spcPct val="100000"/>
              </a:lnSpc>
              <a:spcBef>
                <a:spcPts val="894"/>
              </a:spcBef>
              <a:buClr>
                <a:srgbClr val="20883C"/>
              </a:buClr>
              <a:buSzPct val="115625"/>
              <a:buChar char="▪"/>
              <a:tabLst>
                <a:tab pos="2000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Обучение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за</a:t>
            </a:r>
            <a:r>
              <a:rPr sz="1600" b="1" spc="-3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счет</a:t>
            </a:r>
            <a:r>
              <a:rPr sz="1600" b="1" spc="-9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бюджетных</a:t>
            </a:r>
            <a:r>
              <a:rPr sz="1600" b="1" spc="-1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средств</a:t>
            </a:r>
            <a:endParaRPr sz="1600">
              <a:latin typeface="Arial"/>
              <a:cs typeface="Arial"/>
            </a:endParaRPr>
          </a:p>
          <a:p>
            <a:pPr marL="200025" marR="5080" indent="-180975">
              <a:lnSpc>
                <a:spcPts val="1680"/>
              </a:lnSpc>
              <a:spcBef>
                <a:spcPts val="980"/>
              </a:spcBef>
              <a:buClr>
                <a:srgbClr val="20883C"/>
              </a:buClr>
              <a:buSzPct val="115625"/>
              <a:buChar char="▪"/>
              <a:tabLst>
                <a:tab pos="20193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Кадровое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обеспечение</a:t>
            </a:r>
            <a:r>
              <a:rPr sz="1600" spc="245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молодыми</a:t>
            </a:r>
            <a:r>
              <a:rPr sz="1600" b="1" spc="-15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специалистами 	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под</a:t>
            </a:r>
            <a:r>
              <a:rPr sz="1600" b="1" spc="-7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конкретное</a:t>
            </a:r>
            <a:r>
              <a:rPr sz="1600" b="1" spc="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рабочее</a:t>
            </a:r>
            <a:r>
              <a:rPr sz="1600" b="1" spc="-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место</a:t>
            </a:r>
            <a:r>
              <a:rPr sz="1600" b="1" spc="-8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организации</a:t>
            </a:r>
            <a:endParaRPr sz="1600">
              <a:latin typeface="Microsoft Sans Serif"/>
              <a:cs typeface="Microsoft Sans Serif"/>
            </a:endParaRPr>
          </a:p>
          <a:p>
            <a:pPr marL="200025" marR="1002030" indent="-180975">
              <a:lnSpc>
                <a:spcPts val="1600"/>
              </a:lnSpc>
              <a:spcBef>
                <a:spcPts val="1030"/>
              </a:spcBef>
              <a:buClr>
                <a:srgbClr val="20883C"/>
              </a:buClr>
              <a:buSzPct val="115625"/>
              <a:buFont typeface="Microsoft Sans Serif"/>
              <a:buChar char="▪"/>
              <a:tabLst>
                <a:tab pos="201930" algn="l"/>
              </a:tabLst>
            </a:pP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Закрепление</a:t>
            </a:r>
            <a:r>
              <a:rPr sz="1600" b="1" spc="-10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специалиста</a:t>
            </a:r>
            <a:r>
              <a:rPr sz="1600" spc="3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организации 	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период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3-5</a:t>
            </a:r>
            <a:r>
              <a:rPr sz="1600" b="1" spc="-11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870D17"/>
                </a:solidFill>
                <a:latin typeface="Arial"/>
                <a:cs typeface="Arial"/>
              </a:rPr>
              <a:t>лет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4949" y="2563355"/>
            <a:ext cx="5160011" cy="241476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20883C"/>
                </a:solidFill>
                <a:latin typeface="Arial Black"/>
                <a:cs typeface="Arial Black"/>
              </a:rPr>
              <a:t>Для</a:t>
            </a:r>
            <a:r>
              <a:rPr sz="2000" spc="-40" dirty="0">
                <a:solidFill>
                  <a:srgbClr val="20883C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20883C"/>
                </a:solidFill>
                <a:latin typeface="Arial Black"/>
                <a:cs typeface="Arial Black"/>
              </a:rPr>
              <a:t>абитуриента</a:t>
            </a:r>
            <a:endParaRPr sz="2000" dirty="0">
              <a:latin typeface="Arial Black"/>
              <a:cs typeface="Arial Black"/>
            </a:endParaRPr>
          </a:p>
          <a:p>
            <a:pPr marL="193675" marR="5080" indent="-181610">
              <a:lnSpc>
                <a:spcPts val="1680"/>
              </a:lnSpc>
              <a:spcBef>
                <a:spcPts val="1150"/>
              </a:spcBef>
              <a:buClr>
                <a:srgbClr val="20883C"/>
              </a:buClr>
              <a:buSzPct val="115625"/>
              <a:buChar char="▪"/>
              <a:tabLst>
                <a:tab pos="19558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«Облегченное»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поступление:</a:t>
            </a:r>
            <a:r>
              <a:rPr sz="1600" spc="2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прием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места 	целевой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квоты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идет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рамках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отдельного</a:t>
            </a:r>
            <a:r>
              <a:rPr sz="1600" b="1" spc="-7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конкурса</a:t>
            </a:r>
            <a:endParaRPr sz="1600" dirty="0">
              <a:latin typeface="Arial"/>
              <a:cs typeface="Arial"/>
            </a:endParaRPr>
          </a:p>
          <a:p>
            <a:pPr marL="193675" marR="796290" indent="-181610">
              <a:lnSpc>
                <a:spcPts val="1600"/>
              </a:lnSpc>
              <a:spcBef>
                <a:spcPts val="1035"/>
              </a:spcBef>
              <a:buClr>
                <a:srgbClr val="20883C"/>
              </a:buClr>
              <a:buSzPct val="115625"/>
              <a:buFont typeface="Microsoft Sans Serif"/>
              <a:buChar char="▪"/>
              <a:tabLst>
                <a:tab pos="195580" algn="l"/>
              </a:tabLst>
            </a:pP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Гарантированное</a:t>
            </a:r>
            <a:r>
              <a:rPr sz="1600" b="1" spc="1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870D17"/>
                </a:solidFill>
                <a:latin typeface="Arial"/>
                <a:cs typeface="Arial"/>
              </a:rPr>
              <a:t>трудоустройство</a:t>
            </a:r>
            <a:r>
              <a:rPr sz="1600" b="1" spc="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после 	</a:t>
            </a:r>
            <a:r>
              <a:rPr sz="1600" spc="-30" dirty="0">
                <a:latin typeface="Microsoft Sans Serif"/>
                <a:cs typeface="Microsoft Sans Serif"/>
              </a:rPr>
              <a:t>окончания</a:t>
            </a:r>
            <a:r>
              <a:rPr sz="1600" spc="1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вуза</a:t>
            </a:r>
            <a:endParaRPr sz="1600" dirty="0">
              <a:latin typeface="Microsoft Sans Serif"/>
              <a:cs typeface="Microsoft Sans Serif"/>
            </a:endParaRPr>
          </a:p>
          <a:p>
            <a:pPr marL="193675" marR="826135" indent="-181610">
              <a:lnSpc>
                <a:spcPts val="1600"/>
              </a:lnSpc>
              <a:spcBef>
                <a:spcPts val="1040"/>
              </a:spcBef>
              <a:buClr>
                <a:srgbClr val="20883C"/>
              </a:buClr>
              <a:buSzPct val="115625"/>
              <a:buFont typeface="Microsoft Sans Serif"/>
              <a:buChar char="▪"/>
              <a:tabLst>
                <a:tab pos="195580" algn="l"/>
              </a:tabLst>
            </a:pPr>
            <a:r>
              <a:rPr sz="1600" b="1" spc="-10" dirty="0">
                <a:solidFill>
                  <a:srgbClr val="870D17"/>
                </a:solidFill>
                <a:latin typeface="Arial"/>
                <a:cs typeface="Arial"/>
              </a:rPr>
              <a:t>Прохождение</a:t>
            </a:r>
            <a:r>
              <a:rPr sz="1600" b="1" spc="-10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практики</a:t>
            </a:r>
            <a:r>
              <a:rPr sz="1600" b="1" spc="-6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будущем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месте 	трудоустройства</a:t>
            </a:r>
            <a:endParaRPr sz="1600" dirty="0">
              <a:latin typeface="Microsoft Sans Serif"/>
              <a:cs typeface="Microsoft Sans Serif"/>
            </a:endParaRPr>
          </a:p>
          <a:p>
            <a:pPr marL="194310" indent="-181610">
              <a:lnSpc>
                <a:spcPct val="100000"/>
              </a:lnSpc>
              <a:spcBef>
                <a:spcPts val="730"/>
              </a:spcBef>
              <a:buClr>
                <a:srgbClr val="20883C"/>
              </a:buClr>
              <a:buSzPct val="115625"/>
              <a:buFont typeface="Microsoft Sans Serif"/>
              <a:buChar char="▪"/>
              <a:tabLst>
                <a:tab pos="194310" algn="l"/>
              </a:tabLst>
            </a:pP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Меры</a:t>
            </a:r>
            <a:r>
              <a:rPr sz="1600" b="1" spc="-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70D17"/>
                </a:solidFill>
                <a:latin typeface="Arial"/>
                <a:cs typeface="Arial"/>
              </a:rPr>
              <a:t>поддержки</a:t>
            </a:r>
            <a:r>
              <a:rPr sz="1600" b="1" spc="-13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от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работодателя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1079" y="3164839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7962"/>
                </a:lnTo>
              </a:path>
            </a:pathLst>
          </a:custGeom>
          <a:ln w="1017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E:\С рабочего стола\ПРИЕМКА 2024\Картинки для постов\цель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5105400"/>
            <a:ext cx="2286000" cy="1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 рабочего стола\ПРИЕМКА 2024\Картинки для постов\маг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1" y="5105400"/>
            <a:ext cx="2170688" cy="1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 рабочего стола\ПРИЕМКА 2024\Картинки для постов\сколько бюдже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5105400"/>
            <a:ext cx="2362201" cy="1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С рабочего стола\ПРИЕМКА 2024\Картинки для постов\приорите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105400"/>
            <a:ext cx="2448560" cy="1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С рабочего стола\ПРИЕМКА 2024\Картинки для постов\айт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61" y="5105400"/>
            <a:ext cx="2180115" cy="1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38225" y="183768"/>
            <a:ext cx="698373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О</a:t>
            </a:r>
            <a:r>
              <a:rPr sz="2800" spc="-5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чем</a:t>
            </a:r>
            <a:r>
              <a:rPr sz="2800" spc="-1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мы</a:t>
            </a:r>
            <a:r>
              <a:rPr sz="2800" spc="-80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просим</a:t>
            </a: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 муниципальные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227" y="529843"/>
            <a:ext cx="28422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образования?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032" y="1427801"/>
            <a:ext cx="69234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Определить</a:t>
            </a:r>
            <a:r>
              <a:rPr sz="2000" spc="-19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ответственного</a:t>
            </a:r>
            <a:r>
              <a:rPr sz="2000" spc="-11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от</a:t>
            </a:r>
            <a:r>
              <a:rPr sz="2000" spc="-2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муниципального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5031" y="1671574"/>
            <a:ext cx="8096884" cy="5511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78400"/>
              </a:lnSpc>
              <a:spcBef>
                <a:spcPts val="62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образования</a:t>
            </a:r>
            <a:r>
              <a:rPr sz="2000" spc="-17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за</a:t>
            </a:r>
            <a:r>
              <a:rPr sz="2000" spc="-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целевой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прием</a:t>
            </a:r>
            <a:r>
              <a:rPr sz="2000" spc="-29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и</a:t>
            </a:r>
            <a:r>
              <a:rPr sz="1850" spc="-5" dirty="0">
                <a:latin typeface="Microsoft Sans Serif"/>
                <a:cs typeface="Microsoft Sans Serif"/>
              </a:rPr>
              <a:t> </a:t>
            </a:r>
            <a:r>
              <a:rPr sz="1850" spc="-40" dirty="0">
                <a:latin typeface="Microsoft Sans Serif"/>
                <a:cs typeface="Microsoft Sans Serif"/>
              </a:rPr>
              <a:t>контактное</a:t>
            </a:r>
            <a:r>
              <a:rPr sz="1850" spc="-155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лицо</a:t>
            </a:r>
            <a:r>
              <a:rPr sz="1850" spc="-75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для</a:t>
            </a:r>
            <a:r>
              <a:rPr sz="1850" spc="25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решения </a:t>
            </a:r>
            <a:r>
              <a:rPr sz="1850" spc="-20" dirty="0">
                <a:latin typeface="Microsoft Sans Serif"/>
                <a:cs typeface="Microsoft Sans Serif"/>
              </a:rPr>
              <a:t>оперативных</a:t>
            </a:r>
            <a:r>
              <a:rPr sz="1850" spc="-155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вопросов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39" y="2746696"/>
            <a:ext cx="787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35" dirty="0">
                <a:latin typeface="Microsoft Sans Serif"/>
                <a:cs typeface="Microsoft Sans Serif"/>
              </a:rPr>
              <a:t>Определить,</a:t>
            </a:r>
            <a:r>
              <a:rPr sz="1850" spc="-180" dirty="0">
                <a:latin typeface="Microsoft Sans Serif"/>
                <a:cs typeface="Microsoft Sans Serif"/>
              </a:rPr>
              <a:t> </a:t>
            </a:r>
            <a:r>
              <a:rPr sz="1850" spc="-60" dirty="0">
                <a:latin typeface="Microsoft Sans Serif"/>
                <a:cs typeface="Microsoft Sans Serif"/>
              </a:rPr>
              <a:t>будет</a:t>
            </a:r>
            <a:r>
              <a:rPr sz="1850" spc="-35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ли</a:t>
            </a:r>
            <a:r>
              <a:rPr sz="185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муниципальное</a:t>
            </a:r>
            <a:r>
              <a:rPr sz="2000" spc="-14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образование</a:t>
            </a:r>
            <a:r>
              <a:rPr sz="2000" spc="1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выступать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640" y="4113529"/>
            <a:ext cx="557149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35" dirty="0">
                <a:latin typeface="Microsoft Sans Serif"/>
                <a:cs typeface="Microsoft Sans Serif"/>
              </a:rPr>
              <a:t>Определить</a:t>
            </a:r>
            <a:r>
              <a:rPr sz="1850" spc="-12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список</a:t>
            </a:r>
            <a:r>
              <a:rPr sz="2000" spc="-5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организаций</a:t>
            </a:r>
            <a:r>
              <a:rPr sz="2000" spc="-10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района</a:t>
            </a:r>
            <a:r>
              <a:rPr sz="1850" spc="-10" dirty="0">
                <a:latin typeface="Microsoft Sans Serif"/>
                <a:cs typeface="Microsoft Sans Serif"/>
              </a:rPr>
              <a:t>,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1639" y="4358324"/>
            <a:ext cx="4826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30" dirty="0">
                <a:latin typeface="Microsoft Sans Serif"/>
                <a:cs typeface="Microsoft Sans Serif"/>
              </a:rPr>
              <a:t>которые</a:t>
            </a:r>
            <a:r>
              <a:rPr sz="1850" spc="-120" dirty="0">
                <a:latin typeface="Microsoft Sans Serif"/>
                <a:cs typeface="Microsoft Sans Serif"/>
              </a:rPr>
              <a:t> </a:t>
            </a:r>
            <a:r>
              <a:rPr sz="1850" spc="-25" dirty="0">
                <a:latin typeface="Microsoft Sans Serif"/>
                <a:cs typeface="Microsoft Sans Serif"/>
              </a:rPr>
              <a:t>выступят</a:t>
            </a:r>
            <a:r>
              <a:rPr sz="185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самостоятельными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80" y="5029202"/>
            <a:ext cx="10802620" cy="11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19700" algn="l"/>
              </a:tabLst>
            </a:pPr>
            <a:r>
              <a:rPr sz="8175" baseline="-2038" dirty="0">
                <a:solidFill>
                  <a:srgbClr val="FFC000"/>
                </a:solidFill>
                <a:latin typeface="Arial Black"/>
                <a:cs typeface="Arial Black"/>
              </a:rPr>
              <a:t>!!!</a:t>
            </a:r>
            <a:r>
              <a:rPr sz="8175" spc="-1957" baseline="-2038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lang="ru-RU" sz="2000" spc="-10" dirty="0" smtClean="0">
                <a:latin typeface="Microsoft Sans Serif"/>
                <a:cs typeface="Microsoft Sans Serif"/>
              </a:rPr>
              <a:t>Заявки передавать в университет по электронной почте </a:t>
            </a:r>
            <a:r>
              <a:rPr lang="en-US" sz="2000" spc="-10" dirty="0" smtClean="0">
                <a:latin typeface="Microsoft Sans Serif"/>
                <a:cs typeface="Microsoft Sans Serif"/>
                <a:hlinkClick r:id="rId2"/>
              </a:rPr>
              <a:t>ev.falaleeva@omgau.org</a:t>
            </a:r>
            <a:endParaRPr lang="en-US" sz="2000" spc="-10" dirty="0" smtClean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19700" algn="l"/>
              </a:tabLst>
            </a:pPr>
            <a:r>
              <a:rPr lang="ru-RU" sz="2000" spc="-10" dirty="0" smtClean="0">
                <a:latin typeface="Microsoft Sans Serif"/>
                <a:cs typeface="Microsoft Sans Serif"/>
              </a:rPr>
              <a:t> 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9174" y="3965006"/>
            <a:ext cx="2653665" cy="109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dirty="0">
                <a:solidFill>
                  <a:srgbClr val="A6A6A6"/>
                </a:solidFill>
                <a:latin typeface="Arial Black"/>
                <a:cs typeface="Arial Black"/>
              </a:rPr>
              <a:t>3</a:t>
            </a:r>
            <a:r>
              <a:rPr sz="7050" spc="-1605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3000" spc="-15" baseline="1388" dirty="0">
                <a:solidFill>
                  <a:srgbClr val="870D17"/>
                </a:solidFill>
                <a:latin typeface="Arial Black"/>
                <a:cs typeface="Arial Black"/>
              </a:rPr>
              <a:t>заказчиками</a:t>
            </a:r>
            <a:endParaRPr sz="3000" baseline="1388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9175" y="1270953"/>
            <a:ext cx="62293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50" dirty="0">
                <a:solidFill>
                  <a:srgbClr val="A6A6A6"/>
                </a:solidFill>
              </a:rPr>
              <a:t>1</a:t>
            </a:r>
            <a:endParaRPr sz="705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10" dirty="0"/>
              <a:t>10</a:t>
            </a:fld>
            <a:r>
              <a:rPr spc="-80" dirty="0"/>
              <a:t> </a:t>
            </a:r>
            <a:r>
              <a:rPr dirty="0"/>
              <a:t>/</a:t>
            </a:r>
            <a:r>
              <a:rPr spc="5" dirty="0"/>
              <a:t> </a:t>
            </a:r>
            <a:r>
              <a:rPr sz="1425" spc="-37" baseline="23391" dirty="0"/>
              <a:t>15</a:t>
            </a:r>
            <a:endParaRPr sz="1425" baseline="23391"/>
          </a:p>
        </p:txBody>
      </p:sp>
      <p:sp>
        <p:nvSpPr>
          <p:cNvPr id="14" name="object 14"/>
          <p:cNvSpPr txBox="1"/>
          <p:nvPr/>
        </p:nvSpPr>
        <p:spPr>
          <a:xfrm>
            <a:off x="986473" y="2349757"/>
            <a:ext cx="8116571" cy="1262205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5"/>
              </a:spcBef>
            </a:pPr>
            <a:endParaRPr sz="1850">
              <a:latin typeface="Times New Roman"/>
              <a:cs typeface="Times New Roman"/>
            </a:endParaRPr>
          </a:p>
          <a:p>
            <a:pPr marL="717550" marR="17780" indent="-692785">
              <a:lnSpc>
                <a:spcPct val="54100"/>
              </a:lnSpc>
            </a:pPr>
            <a:r>
              <a:rPr sz="10575" baseline="-14184" dirty="0">
                <a:solidFill>
                  <a:srgbClr val="A6A6A6"/>
                </a:solidFill>
                <a:latin typeface="Arial Black"/>
                <a:cs typeface="Arial Black"/>
              </a:rPr>
              <a:t>2</a:t>
            </a:r>
            <a:r>
              <a:rPr sz="10575" spc="-2407" baseline="-14184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в</a:t>
            </a:r>
            <a:r>
              <a:rPr sz="1850" spc="-105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роли</a:t>
            </a:r>
            <a:r>
              <a:rPr sz="185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заказчика</a:t>
            </a:r>
            <a:r>
              <a:rPr sz="2000" spc="-12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целевого</a:t>
            </a:r>
            <a:r>
              <a:rPr sz="2000" spc="-114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обучения,</a:t>
            </a:r>
            <a:r>
              <a:rPr sz="2000" spc="-9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если</a:t>
            </a:r>
            <a:r>
              <a:rPr sz="1850" spc="-160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в</a:t>
            </a:r>
            <a:r>
              <a:rPr sz="1850" spc="-55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районе</a:t>
            </a:r>
            <a:r>
              <a:rPr sz="1850" spc="-15" dirty="0">
                <a:latin typeface="Microsoft Sans Serif"/>
                <a:cs typeface="Microsoft Sans Serif"/>
              </a:rPr>
              <a:t> </a:t>
            </a:r>
            <a:r>
              <a:rPr sz="1850" spc="-20" dirty="0">
                <a:latin typeface="Microsoft Sans Serif"/>
                <a:cs typeface="Microsoft Sans Serif"/>
              </a:rPr>
              <a:t>есть </a:t>
            </a:r>
            <a:r>
              <a:rPr sz="1850" spc="-40" dirty="0">
                <a:latin typeface="Microsoft Sans Serif"/>
                <a:cs typeface="Microsoft Sans Serif"/>
              </a:rPr>
              <a:t>работодатели,</a:t>
            </a:r>
            <a:r>
              <a:rPr sz="1850" spc="-195" dirty="0">
                <a:latin typeface="Microsoft Sans Serif"/>
                <a:cs typeface="Microsoft Sans Serif"/>
              </a:rPr>
              <a:t> </a:t>
            </a:r>
            <a:r>
              <a:rPr sz="1850" spc="-30" dirty="0">
                <a:latin typeface="Microsoft Sans Serif"/>
                <a:cs typeface="Microsoft Sans Serif"/>
              </a:rPr>
              <a:t>которые</a:t>
            </a:r>
            <a:r>
              <a:rPr sz="1850" spc="-145" dirty="0">
                <a:latin typeface="Microsoft Sans Serif"/>
                <a:cs typeface="Microsoft Sans Serif"/>
              </a:rPr>
              <a:t> </a:t>
            </a:r>
            <a:r>
              <a:rPr sz="1850" spc="-45" dirty="0">
                <a:latin typeface="Microsoft Sans Serif"/>
                <a:cs typeface="Microsoft Sans Serif"/>
              </a:rPr>
              <a:t>не</a:t>
            </a:r>
            <a:r>
              <a:rPr sz="1850" spc="-60" dirty="0">
                <a:latin typeface="Microsoft Sans Serif"/>
                <a:cs typeface="Microsoft Sans Serif"/>
              </a:rPr>
              <a:t> </a:t>
            </a:r>
            <a:r>
              <a:rPr sz="1850" spc="-35" dirty="0">
                <a:latin typeface="Microsoft Sans Serif"/>
                <a:cs typeface="Microsoft Sans Serif"/>
              </a:rPr>
              <a:t>могут </a:t>
            </a:r>
            <a:r>
              <a:rPr sz="1850" spc="-10" dirty="0">
                <a:latin typeface="Microsoft Sans Serif"/>
                <a:cs typeface="Microsoft Sans Serif"/>
              </a:rPr>
              <a:t>выступить</a:t>
            </a:r>
            <a:r>
              <a:rPr sz="1850" spc="-160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в</a:t>
            </a:r>
            <a:r>
              <a:rPr sz="1850" spc="-10" dirty="0">
                <a:latin typeface="Microsoft Sans Serif"/>
                <a:cs typeface="Microsoft Sans Serif"/>
              </a:rPr>
              <a:t> </a:t>
            </a:r>
            <a:r>
              <a:rPr sz="1850" spc="-20" dirty="0">
                <a:latin typeface="Microsoft Sans Serif"/>
                <a:cs typeface="Microsoft Sans Serif"/>
              </a:rPr>
              <a:t>качестве</a:t>
            </a:r>
            <a:r>
              <a:rPr sz="1850" spc="-60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заказчика</a:t>
            </a:r>
            <a:endParaRPr sz="1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101" y="346967"/>
            <a:ext cx="9295131" cy="89090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810"/>
              </a:spcBef>
              <a:tabLst>
                <a:tab pos="1080135" algn="l"/>
              </a:tabLst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Алгоритм</a:t>
            </a:r>
            <a:r>
              <a:rPr sz="2800" spc="-12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действий</a:t>
            </a:r>
            <a:r>
              <a:rPr sz="2800" spc="-11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Заказчика</a:t>
            </a:r>
            <a:r>
              <a:rPr sz="2800" spc="-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(работодателя)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на </a:t>
            </a:r>
            <a:r>
              <a:rPr sz="3600" spc="-50" dirty="0">
                <a:solidFill>
                  <a:srgbClr val="585858"/>
                </a:solidFill>
                <a:latin typeface="Arial Black"/>
                <a:cs typeface="Arial Black"/>
              </a:rPr>
              <a:t>1</a:t>
            </a:r>
            <a:r>
              <a:rPr sz="3600" dirty="0">
                <a:solidFill>
                  <a:srgbClr val="585858"/>
                </a:solidFill>
                <a:latin typeface="Arial Black"/>
                <a:cs typeface="Arial Black"/>
              </a:rPr>
              <a:t>	</a:t>
            </a:r>
            <a:r>
              <a:rPr sz="3600" spc="-10" dirty="0">
                <a:solidFill>
                  <a:srgbClr val="585858"/>
                </a:solidFill>
                <a:latin typeface="Arial Black"/>
                <a:cs typeface="Arial Black"/>
              </a:rPr>
              <a:t>этапе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10" dirty="0"/>
              <a:t>11</a:t>
            </a:fld>
            <a:r>
              <a:rPr spc="-80" dirty="0"/>
              <a:t> </a:t>
            </a:r>
            <a:r>
              <a:rPr dirty="0"/>
              <a:t>/</a:t>
            </a:r>
            <a:r>
              <a:rPr spc="5" dirty="0"/>
              <a:t> </a:t>
            </a:r>
            <a:r>
              <a:rPr sz="1425" spc="-37" baseline="23391" dirty="0"/>
              <a:t>15</a:t>
            </a:r>
            <a:endParaRPr sz="1425" baseline="23391"/>
          </a:p>
        </p:txBody>
      </p:sp>
      <p:sp>
        <p:nvSpPr>
          <p:cNvPr id="4" name="object 4"/>
          <p:cNvSpPr txBox="1"/>
          <p:nvPr/>
        </p:nvSpPr>
        <p:spPr>
          <a:xfrm>
            <a:off x="789623" y="1477454"/>
            <a:ext cx="541020" cy="38544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5450" spc="-50" dirty="0">
                <a:solidFill>
                  <a:srgbClr val="7E7E7E"/>
                </a:solidFill>
                <a:latin typeface="Arial Black"/>
                <a:cs typeface="Arial Black"/>
              </a:rPr>
              <a:t>1</a:t>
            </a:r>
            <a:endParaRPr sz="54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5450" spc="-50" dirty="0">
                <a:solidFill>
                  <a:srgbClr val="7E7E7E"/>
                </a:solidFill>
                <a:latin typeface="Arial Black"/>
                <a:cs typeface="Arial Black"/>
              </a:rPr>
              <a:t>2</a:t>
            </a:r>
            <a:endParaRPr sz="5450">
              <a:latin typeface="Arial Black"/>
              <a:cs typeface="Arial Black"/>
            </a:endParaRPr>
          </a:p>
          <a:p>
            <a:pPr marL="66040">
              <a:lnSpc>
                <a:spcPct val="100000"/>
              </a:lnSpc>
              <a:spcBef>
                <a:spcPts val="845"/>
              </a:spcBef>
            </a:pPr>
            <a:r>
              <a:rPr sz="5450" spc="-50" dirty="0">
                <a:solidFill>
                  <a:srgbClr val="7E7E7E"/>
                </a:solidFill>
                <a:latin typeface="Arial Black"/>
                <a:cs typeface="Arial Black"/>
              </a:rPr>
              <a:t>3</a:t>
            </a:r>
            <a:endParaRPr sz="5450">
              <a:latin typeface="Arial Black"/>
              <a:cs typeface="Arial Black"/>
            </a:endParaRPr>
          </a:p>
          <a:p>
            <a:pPr marL="66040">
              <a:lnSpc>
                <a:spcPct val="100000"/>
              </a:lnSpc>
              <a:spcBef>
                <a:spcPts val="1875"/>
              </a:spcBef>
            </a:pPr>
            <a:r>
              <a:rPr sz="5450" spc="-50" dirty="0">
                <a:solidFill>
                  <a:srgbClr val="7E7E7E"/>
                </a:solidFill>
                <a:latin typeface="Arial Black"/>
                <a:cs typeface="Arial Black"/>
              </a:rPr>
              <a:t>4</a:t>
            </a:r>
            <a:endParaRPr sz="5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8769" y="2617090"/>
            <a:ext cx="5588635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95"/>
              </a:lnSpc>
              <a:spcBef>
                <a:spcPts val="95"/>
              </a:spcBef>
            </a:pPr>
            <a:r>
              <a:rPr sz="1850" spc="-10" dirty="0">
                <a:latin typeface="Microsoft Sans Serif"/>
                <a:cs typeface="Microsoft Sans Serif"/>
              </a:rPr>
              <a:t>Пройти</a:t>
            </a:r>
            <a:r>
              <a:rPr sz="1850" spc="-114" dirty="0">
                <a:latin typeface="Microsoft Sans Serif"/>
                <a:cs typeface="Microsoft Sans Serif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авторизацию</a:t>
            </a:r>
            <a:r>
              <a:rPr sz="1850" b="1" spc="-14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spc="-20" dirty="0">
                <a:latin typeface="Microsoft Sans Serif"/>
                <a:cs typeface="Microsoft Sans Serif"/>
              </a:rPr>
              <a:t>(регистрацию)</a:t>
            </a:r>
            <a:r>
              <a:rPr sz="1850" spc="-10" dirty="0">
                <a:latin typeface="Microsoft Sans Serif"/>
                <a:cs typeface="Microsoft Sans Serif"/>
              </a:rPr>
              <a:t> </a:t>
            </a:r>
            <a:r>
              <a:rPr sz="1850" spc="-45" dirty="0">
                <a:latin typeface="Microsoft Sans Serif"/>
                <a:cs typeface="Microsoft Sans Serif"/>
              </a:rPr>
              <a:t>на</a:t>
            </a:r>
            <a:r>
              <a:rPr sz="1850" spc="-114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платформе</a:t>
            </a:r>
            <a:endParaRPr sz="1850">
              <a:latin typeface="Microsoft Sans Serif"/>
              <a:cs typeface="Microsoft Sans Serif"/>
            </a:endParaRPr>
          </a:p>
          <a:p>
            <a:pPr marL="12700">
              <a:lnSpc>
                <a:spcPts val="2195"/>
              </a:lnSpc>
            </a:pPr>
            <a:r>
              <a:rPr sz="1850" b="1" spc="-30" dirty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sz="1850" b="1" spc="-30" dirty="0">
                <a:solidFill>
                  <a:srgbClr val="0A67AD"/>
                </a:solidFill>
                <a:latin typeface="Arial"/>
                <a:cs typeface="Arial"/>
              </a:rPr>
              <a:t>Работа</a:t>
            </a:r>
            <a:r>
              <a:rPr sz="1850" b="1" spc="-50" dirty="0">
                <a:solidFill>
                  <a:srgbClr val="0A67AD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0A67AD"/>
                </a:solidFill>
                <a:latin typeface="Arial"/>
                <a:cs typeface="Arial"/>
              </a:rPr>
              <a:t>России»</a:t>
            </a:r>
            <a:r>
              <a:rPr sz="1850" b="1" spc="-155" dirty="0">
                <a:solidFill>
                  <a:srgbClr val="0A67AD"/>
                </a:solidFill>
                <a:latin typeface="Arial"/>
                <a:cs typeface="Arial"/>
              </a:rPr>
              <a:t> </a:t>
            </a:r>
            <a:r>
              <a:rPr sz="1850" spc="-45" dirty="0">
                <a:latin typeface="Microsoft Sans Serif"/>
                <a:cs typeface="Microsoft Sans Serif"/>
              </a:rPr>
              <a:t>через</a:t>
            </a:r>
            <a:r>
              <a:rPr sz="1850" spc="-90" dirty="0">
                <a:latin typeface="Microsoft Sans Serif"/>
                <a:cs typeface="Microsoft Sans Serif"/>
              </a:rPr>
              <a:t> </a:t>
            </a:r>
            <a:r>
              <a:rPr sz="1850" spc="-20" dirty="0">
                <a:latin typeface="Microsoft Sans Serif"/>
                <a:cs typeface="Microsoft Sans Serif"/>
              </a:rPr>
              <a:t>портал</a:t>
            </a:r>
            <a:r>
              <a:rPr sz="1850" spc="-85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«Госуслуги»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7342" y="1728791"/>
            <a:ext cx="8847455" cy="5757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sz="1850" spc="-35" dirty="0">
                <a:latin typeface="Microsoft Sans Serif"/>
                <a:cs typeface="Microsoft Sans Serif"/>
              </a:rPr>
              <a:t>Определить</a:t>
            </a:r>
            <a:r>
              <a:rPr sz="1850" spc="-110" dirty="0">
                <a:latin typeface="Microsoft Sans Serif"/>
                <a:cs typeface="Microsoft Sans Serif"/>
              </a:rPr>
              <a:t> 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лицо,</a:t>
            </a:r>
            <a:r>
              <a:rPr sz="1850" b="1" spc="-1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ответственное</a:t>
            </a:r>
            <a:r>
              <a:rPr sz="1850" b="1" spc="-4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870D17"/>
                </a:solidFill>
                <a:latin typeface="Arial"/>
                <a:cs typeface="Arial"/>
              </a:rPr>
              <a:t>за</a:t>
            </a:r>
            <a:r>
              <a:rPr sz="1850" b="1" spc="-10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составление</a:t>
            </a:r>
            <a:r>
              <a:rPr sz="1850" b="1" spc="-4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и</a:t>
            </a:r>
            <a:r>
              <a:rPr sz="1850" b="1" spc="-16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размещение</a:t>
            </a:r>
            <a:r>
              <a:rPr sz="1850" b="1" spc="-1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предложения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850" dirty="0">
                <a:latin typeface="Microsoft Sans Serif"/>
                <a:cs typeface="Microsoft Sans Serif"/>
              </a:rPr>
              <a:t>о</a:t>
            </a:r>
            <a:r>
              <a:rPr sz="1850" spc="25" dirty="0">
                <a:latin typeface="Microsoft Sans Serif"/>
                <a:cs typeface="Microsoft Sans Serif"/>
              </a:rPr>
              <a:t> </a:t>
            </a:r>
            <a:r>
              <a:rPr sz="1850" spc="-40" dirty="0">
                <a:latin typeface="Microsoft Sans Serif"/>
                <a:cs typeface="Microsoft Sans Serif"/>
              </a:rPr>
              <a:t>целевом</a:t>
            </a:r>
            <a:r>
              <a:rPr sz="1850" spc="-140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обучении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7341" y="3457258"/>
            <a:ext cx="7760335" cy="87395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5"/>
              </a:spcBef>
            </a:pPr>
            <a:r>
              <a:rPr sz="1850" b="1" spc="-35" dirty="0">
                <a:solidFill>
                  <a:srgbClr val="870D17"/>
                </a:solidFill>
                <a:latin typeface="Arial"/>
                <a:cs typeface="Arial"/>
              </a:rPr>
              <a:t>Разместить</a:t>
            </a:r>
            <a:r>
              <a:rPr sz="1850" b="1" spc="-1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предложение</a:t>
            </a:r>
            <a:r>
              <a:rPr sz="1850" b="1" spc="-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spc="-80" dirty="0">
                <a:latin typeface="Microsoft Sans Serif"/>
                <a:cs typeface="Microsoft Sans Serif"/>
              </a:rPr>
              <a:t>заказчика</a:t>
            </a:r>
            <a:r>
              <a:rPr sz="1850" spc="-135" dirty="0">
                <a:latin typeface="Microsoft Sans Serif"/>
                <a:cs typeface="Microsoft Sans Serif"/>
              </a:rPr>
              <a:t> </a:t>
            </a:r>
            <a:r>
              <a:rPr sz="1850" spc="-30" dirty="0">
                <a:latin typeface="Microsoft Sans Serif"/>
                <a:cs typeface="Microsoft Sans Serif"/>
              </a:rPr>
              <a:t>целевого</a:t>
            </a:r>
            <a:r>
              <a:rPr sz="1850" spc="-40" dirty="0">
                <a:latin typeface="Microsoft Sans Serif"/>
                <a:cs typeface="Microsoft Sans Serif"/>
              </a:rPr>
              <a:t> обучения</a:t>
            </a:r>
            <a:r>
              <a:rPr sz="1850" spc="-190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на</a:t>
            </a:r>
            <a:r>
              <a:rPr sz="1850" spc="45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каждое </a:t>
            </a:r>
            <a:r>
              <a:rPr sz="1850" dirty="0">
                <a:latin typeface="Microsoft Sans Serif"/>
                <a:cs typeface="Microsoft Sans Serif"/>
              </a:rPr>
              <a:t>интересующее</a:t>
            </a:r>
            <a:r>
              <a:rPr sz="1850" spc="195" dirty="0">
                <a:latin typeface="Microsoft Sans Serif"/>
                <a:cs typeface="Microsoft Sans Serif"/>
              </a:rPr>
              <a:t> </a:t>
            </a:r>
            <a:r>
              <a:rPr sz="1850" spc="-35" dirty="0">
                <a:latin typeface="Microsoft Sans Serif"/>
                <a:cs typeface="Microsoft Sans Serif"/>
              </a:rPr>
              <a:t>направление</a:t>
            </a:r>
            <a:r>
              <a:rPr sz="1850" spc="-15" dirty="0">
                <a:latin typeface="Microsoft Sans Serif"/>
                <a:cs typeface="Microsoft Sans Serif"/>
              </a:rPr>
              <a:t> </a:t>
            </a:r>
            <a:r>
              <a:rPr sz="1850" spc="-45" dirty="0">
                <a:latin typeface="Microsoft Sans Serif"/>
                <a:cs typeface="Microsoft Sans Serif"/>
              </a:rPr>
              <a:t>подготовки</a:t>
            </a:r>
            <a:r>
              <a:rPr sz="1850" spc="-100" dirty="0">
                <a:latin typeface="Microsoft Sans Serif"/>
                <a:cs typeface="Microsoft Sans Serif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с</a:t>
            </a:r>
            <a:r>
              <a:rPr sz="1850" b="1" spc="-11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870D17"/>
                </a:solidFill>
                <a:latin typeface="Arial"/>
                <a:cs typeface="Arial"/>
              </a:rPr>
              <a:t>указанием</a:t>
            </a:r>
            <a:r>
              <a:rPr sz="1850" b="1" spc="-2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количества</a:t>
            </a:r>
            <a:r>
              <a:rPr sz="1850" b="1" spc="-18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мест </a:t>
            </a:r>
            <a:r>
              <a:rPr sz="1850" dirty="0">
                <a:latin typeface="Microsoft Sans Serif"/>
                <a:cs typeface="Microsoft Sans Serif"/>
              </a:rPr>
              <a:t>в</a:t>
            </a:r>
            <a:r>
              <a:rPr sz="1850" spc="-50" dirty="0">
                <a:latin typeface="Microsoft Sans Serif"/>
                <a:cs typeface="Microsoft Sans Serif"/>
              </a:rPr>
              <a:t> </a:t>
            </a:r>
            <a:r>
              <a:rPr lang="ru-RU" sz="1850" spc="-70" dirty="0" smtClean="0">
                <a:latin typeface="Microsoft Sans Serif"/>
                <a:cs typeface="Microsoft Sans Serif"/>
              </a:rPr>
              <a:t>Омском</a:t>
            </a:r>
            <a:r>
              <a:rPr sz="1850" spc="-10" dirty="0" smtClean="0">
                <a:latin typeface="Microsoft Sans Serif"/>
                <a:cs typeface="Microsoft Sans Serif"/>
              </a:rPr>
              <a:t> </a:t>
            </a:r>
            <a:r>
              <a:rPr sz="1850" spc="-135" dirty="0">
                <a:latin typeface="Microsoft Sans Serif"/>
                <a:cs typeface="Microsoft Sans Serif"/>
              </a:rPr>
              <a:t>ГАУ</a:t>
            </a:r>
            <a:r>
              <a:rPr sz="1850" spc="15" dirty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до</a:t>
            </a:r>
            <a:r>
              <a:rPr sz="1850" spc="15" dirty="0">
                <a:latin typeface="Microsoft Sans Serif"/>
                <a:cs typeface="Microsoft Sans Serif"/>
              </a:rPr>
              <a:t> </a:t>
            </a:r>
            <a:r>
              <a:rPr sz="2800" b="1" spc="-10" dirty="0">
                <a:solidFill>
                  <a:srgbClr val="870D17"/>
                </a:solidFill>
                <a:latin typeface="Arial"/>
                <a:cs typeface="Arial"/>
              </a:rPr>
              <a:t>10.06.2024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0681" y="4624388"/>
            <a:ext cx="7046595" cy="87395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5"/>
              </a:spcBef>
            </a:pPr>
            <a:r>
              <a:rPr sz="1850" b="1" spc="-30" dirty="0">
                <a:solidFill>
                  <a:srgbClr val="870D17"/>
                </a:solidFill>
                <a:latin typeface="Arial"/>
                <a:cs typeface="Arial"/>
              </a:rPr>
              <a:t>Отслеживать</a:t>
            </a:r>
            <a:r>
              <a:rPr sz="1850" b="1" spc="-16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870D17"/>
                </a:solidFill>
                <a:latin typeface="Arial"/>
                <a:cs typeface="Arial"/>
              </a:rPr>
              <a:t>подтверждение</a:t>
            </a:r>
            <a:r>
              <a:rPr sz="1850" b="1" spc="-1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870D17"/>
                </a:solidFill>
                <a:latin typeface="Arial"/>
                <a:cs typeface="Arial"/>
              </a:rPr>
              <a:t>предложения</a:t>
            </a:r>
            <a:r>
              <a:rPr sz="1850" b="1" spc="-114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в</a:t>
            </a:r>
            <a:r>
              <a:rPr sz="1850" spc="45" dirty="0">
                <a:latin typeface="Microsoft Sans Serif"/>
                <a:cs typeface="Microsoft Sans Serif"/>
              </a:rPr>
              <a:t> </a:t>
            </a:r>
            <a:r>
              <a:rPr sz="1850" spc="-35" dirty="0">
                <a:latin typeface="Microsoft Sans Serif"/>
                <a:cs typeface="Microsoft Sans Serif"/>
              </a:rPr>
              <a:t>личном</a:t>
            </a:r>
            <a:r>
              <a:rPr sz="1850" spc="-15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кабинете </a:t>
            </a:r>
            <a:r>
              <a:rPr sz="1850" dirty="0">
                <a:latin typeface="Microsoft Sans Serif"/>
                <a:cs typeface="Microsoft Sans Serif"/>
              </a:rPr>
              <a:t>на</a:t>
            </a:r>
            <a:r>
              <a:rPr sz="1850" spc="10" dirty="0">
                <a:latin typeface="Microsoft Sans Serif"/>
                <a:cs typeface="Microsoft Sans Serif"/>
              </a:rPr>
              <a:t> </a:t>
            </a:r>
            <a:r>
              <a:rPr sz="1850" spc="-30" dirty="0">
                <a:latin typeface="Microsoft Sans Serif"/>
                <a:cs typeface="Microsoft Sans Serif"/>
              </a:rPr>
              <a:t>платформе</a:t>
            </a:r>
            <a:r>
              <a:rPr sz="1850" spc="-125" dirty="0">
                <a:latin typeface="Microsoft Sans Serif"/>
                <a:cs typeface="Microsoft Sans Serif"/>
              </a:rPr>
              <a:t> </a:t>
            </a:r>
            <a:r>
              <a:rPr sz="1850" spc="-25" dirty="0">
                <a:latin typeface="Microsoft Sans Serif"/>
                <a:cs typeface="Microsoft Sans Serif"/>
              </a:rPr>
              <a:t>«Работа</a:t>
            </a:r>
            <a:r>
              <a:rPr sz="1850" spc="-229" dirty="0">
                <a:latin typeface="Microsoft Sans Serif"/>
                <a:cs typeface="Microsoft Sans Serif"/>
              </a:rPr>
              <a:t> </a:t>
            </a:r>
            <a:r>
              <a:rPr sz="1850" spc="-30" dirty="0">
                <a:latin typeface="Microsoft Sans Serif"/>
                <a:cs typeface="Microsoft Sans Serif"/>
              </a:rPr>
              <a:t>России»</a:t>
            </a:r>
            <a:r>
              <a:rPr sz="1850" spc="-120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от</a:t>
            </a:r>
            <a:r>
              <a:rPr sz="1850" spc="-130" dirty="0">
                <a:latin typeface="Microsoft Sans Serif"/>
                <a:cs typeface="Microsoft Sans Serif"/>
              </a:rPr>
              <a:t> </a:t>
            </a:r>
            <a:r>
              <a:rPr sz="1850" spc="-30" dirty="0">
                <a:latin typeface="Microsoft Sans Serif"/>
                <a:cs typeface="Microsoft Sans Serif"/>
              </a:rPr>
              <a:t>Центра</a:t>
            </a:r>
            <a:r>
              <a:rPr sz="1850" spc="15" dirty="0">
                <a:latin typeface="Microsoft Sans Serif"/>
                <a:cs typeface="Microsoft Sans Serif"/>
              </a:rPr>
              <a:t> </a:t>
            </a:r>
            <a:r>
              <a:rPr sz="1850" spc="-20" dirty="0">
                <a:latin typeface="Microsoft Sans Serif"/>
                <a:cs typeface="Microsoft Sans Serif"/>
              </a:rPr>
              <a:t>занятости</a:t>
            </a:r>
            <a:r>
              <a:rPr sz="1850" spc="-240" dirty="0">
                <a:latin typeface="Microsoft Sans Serif"/>
                <a:cs typeface="Microsoft Sans Serif"/>
              </a:rPr>
              <a:t> </a:t>
            </a:r>
            <a:r>
              <a:rPr sz="1850" spc="-10" dirty="0">
                <a:latin typeface="Microsoft Sans Serif"/>
                <a:cs typeface="Microsoft Sans Serif"/>
              </a:rPr>
              <a:t>населения </a:t>
            </a:r>
            <a:r>
              <a:rPr sz="1850" dirty="0">
                <a:latin typeface="Microsoft Sans Serif"/>
                <a:cs typeface="Microsoft Sans Serif"/>
              </a:rPr>
              <a:t>(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до</a:t>
            </a:r>
            <a:r>
              <a:rPr sz="1850" b="1" spc="-1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10</a:t>
            </a:r>
            <a:r>
              <a:rPr sz="1850" b="1" spc="-8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дней</a:t>
            </a:r>
            <a:r>
              <a:rPr sz="1850" b="1" spc="-19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после</a:t>
            </a:r>
            <a:r>
              <a:rPr sz="1850" b="1" spc="-16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формирования</a:t>
            </a:r>
            <a:r>
              <a:rPr sz="1850" spc="-10" dirty="0">
                <a:latin typeface="Microsoft Sans Serif"/>
                <a:cs typeface="Microsoft Sans Serif"/>
              </a:rPr>
              <a:t>)</a:t>
            </a:r>
            <a:endParaRPr sz="1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58033" y="838200"/>
            <a:ext cx="10686095" cy="43858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720"/>
              </a:spcBef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Количество</a:t>
            </a:r>
            <a:r>
              <a:rPr sz="2800" spc="-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мест</a:t>
            </a:r>
            <a:r>
              <a:rPr sz="2800" spc="-10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по</a:t>
            </a:r>
            <a:r>
              <a:rPr sz="2800" spc="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целевой</a:t>
            </a:r>
            <a:r>
              <a:rPr sz="280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квоте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в</a:t>
            </a:r>
            <a:r>
              <a:rPr sz="28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2024</a:t>
            </a:r>
            <a:r>
              <a:rPr sz="2800" spc="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 Black"/>
                <a:cs typeface="Arial Black"/>
              </a:rPr>
              <a:t>году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017" y="2385380"/>
            <a:ext cx="2751455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0" spc="-20" dirty="0" smtClean="0">
                <a:solidFill>
                  <a:srgbClr val="739762"/>
                </a:solidFill>
                <a:latin typeface="Arial Black"/>
                <a:cs typeface="Arial Black"/>
              </a:rPr>
              <a:t>1400</a:t>
            </a:r>
            <a:endParaRPr sz="80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7992" y="3463354"/>
            <a:ext cx="2564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бюджетных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места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6435" y="2385380"/>
            <a:ext cx="2068831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0" spc="-25" dirty="0" smtClean="0">
                <a:solidFill>
                  <a:srgbClr val="D19200"/>
                </a:solidFill>
                <a:latin typeface="Arial Black"/>
                <a:cs typeface="Arial Black"/>
              </a:rPr>
              <a:t>266</a:t>
            </a:r>
            <a:endParaRPr sz="80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2841" y="3463354"/>
            <a:ext cx="2167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целевых</a:t>
            </a:r>
            <a:r>
              <a:rPr sz="24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места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7350" y="1572325"/>
            <a:ext cx="2635251" cy="850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50" spc="-10" dirty="0" smtClean="0">
                <a:solidFill>
                  <a:srgbClr val="804F47"/>
                </a:solidFill>
                <a:latin typeface="Arial Black"/>
                <a:cs typeface="Arial Black"/>
              </a:rPr>
              <a:t>ВСЕГО</a:t>
            </a:r>
            <a:endParaRPr sz="5450" dirty="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96556" y="2936238"/>
            <a:ext cx="1209675" cy="285115"/>
            <a:chOff x="5496554" y="2936234"/>
            <a:chExt cx="1209675" cy="285115"/>
          </a:xfrm>
        </p:grpSpPr>
        <p:sp>
          <p:nvSpPr>
            <p:cNvPr id="11" name="object 11"/>
            <p:cNvSpPr/>
            <p:nvPr/>
          </p:nvSpPr>
          <p:spPr>
            <a:xfrm>
              <a:off x="5501639" y="2941320"/>
              <a:ext cx="1198880" cy="274320"/>
            </a:xfrm>
            <a:custGeom>
              <a:avLst/>
              <a:gdLst/>
              <a:ahLst/>
              <a:cxnLst/>
              <a:rect l="l" t="t" r="r" b="b"/>
              <a:pathLst>
                <a:path w="1198879" h="274319">
                  <a:moveTo>
                    <a:pt x="1061719" y="0"/>
                  </a:moveTo>
                  <a:lnTo>
                    <a:pt x="1061719" y="68579"/>
                  </a:lnTo>
                  <a:lnTo>
                    <a:pt x="0" y="68579"/>
                  </a:lnTo>
                  <a:lnTo>
                    <a:pt x="0" y="205739"/>
                  </a:lnTo>
                  <a:lnTo>
                    <a:pt x="1061719" y="205739"/>
                  </a:lnTo>
                  <a:lnTo>
                    <a:pt x="1061719" y="274319"/>
                  </a:lnTo>
                  <a:lnTo>
                    <a:pt x="1198880" y="137159"/>
                  </a:lnTo>
                  <a:lnTo>
                    <a:pt x="106171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01639" y="2941320"/>
              <a:ext cx="1198880" cy="274320"/>
            </a:xfrm>
            <a:custGeom>
              <a:avLst/>
              <a:gdLst/>
              <a:ahLst/>
              <a:cxnLst/>
              <a:rect l="l" t="t" r="r" b="b"/>
              <a:pathLst>
                <a:path w="1198879" h="274319">
                  <a:moveTo>
                    <a:pt x="0" y="68579"/>
                  </a:moveTo>
                  <a:lnTo>
                    <a:pt x="1061719" y="68579"/>
                  </a:lnTo>
                  <a:lnTo>
                    <a:pt x="1061719" y="0"/>
                  </a:lnTo>
                  <a:lnTo>
                    <a:pt x="1198880" y="137159"/>
                  </a:lnTo>
                  <a:lnTo>
                    <a:pt x="1061719" y="274319"/>
                  </a:lnTo>
                  <a:lnTo>
                    <a:pt x="1061719" y="205739"/>
                  </a:lnTo>
                  <a:lnTo>
                    <a:pt x="0" y="205739"/>
                  </a:lnTo>
                  <a:lnTo>
                    <a:pt x="0" y="68579"/>
                  </a:lnTo>
                  <a:close/>
                </a:path>
              </a:pathLst>
            </a:custGeom>
            <a:ln w="1017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50718"/>
            <a:ext cx="2499360" cy="49072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8240" y="1950718"/>
            <a:ext cx="3413759" cy="490727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1295"/>
              </a:lnSpc>
            </a:pPr>
            <a:fld id="{81D60167-4931-47E6-BA6A-407CBD079E47}" type="slidenum">
              <a:rPr sz="2175" baseline="-15325"/>
              <a:t>2</a:t>
            </a:fld>
            <a:r>
              <a:rPr sz="2175" baseline="-15325" dirty="0"/>
              <a:t> </a:t>
            </a:r>
            <a:r>
              <a:rPr sz="2175" baseline="-15325" dirty="0" smtClean="0"/>
              <a:t>/</a:t>
            </a:r>
            <a:r>
              <a:rPr sz="2175" spc="-120" baseline="-15325" dirty="0" smtClean="0"/>
              <a:t> </a:t>
            </a:r>
            <a:r>
              <a:rPr sz="950" spc="-25" dirty="0"/>
              <a:t>15</a:t>
            </a:r>
            <a:endParaRPr sz="950" dirty="0"/>
          </a:p>
        </p:txBody>
      </p:sp>
      <p:sp>
        <p:nvSpPr>
          <p:cNvPr id="21" name="object 4"/>
          <p:cNvSpPr txBox="1"/>
          <p:nvPr/>
        </p:nvSpPr>
        <p:spPr>
          <a:xfrm>
            <a:off x="4971638" y="4648200"/>
            <a:ext cx="6190295" cy="13106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720"/>
              </a:spcBef>
            </a:pPr>
            <a:r>
              <a:rPr lang="ru-RU" sz="2800" dirty="0" smtClean="0">
                <a:solidFill>
                  <a:srgbClr val="585858"/>
                </a:solidFill>
                <a:latin typeface="Arial Black"/>
                <a:cs typeface="Arial Black"/>
              </a:rPr>
              <a:t>Бакалавриат - 185</a:t>
            </a:r>
          </a:p>
          <a:p>
            <a:pPr marL="12700" marR="5080">
              <a:lnSpc>
                <a:spcPts val="2730"/>
              </a:lnSpc>
              <a:spcBef>
                <a:spcPts val="720"/>
              </a:spcBef>
            </a:pPr>
            <a:r>
              <a:rPr lang="ru-RU" sz="2800" dirty="0" smtClean="0">
                <a:solidFill>
                  <a:srgbClr val="585858"/>
                </a:solidFill>
                <a:latin typeface="Arial Black"/>
                <a:cs typeface="Arial Black"/>
              </a:rPr>
              <a:t>Магистратура - 53 </a:t>
            </a:r>
          </a:p>
          <a:p>
            <a:pPr marL="12700" marR="5080">
              <a:lnSpc>
                <a:spcPts val="2730"/>
              </a:lnSpc>
              <a:spcBef>
                <a:spcPts val="720"/>
              </a:spcBef>
            </a:pPr>
            <a:r>
              <a:rPr lang="ru-RU" sz="2800" dirty="0" smtClean="0">
                <a:solidFill>
                  <a:srgbClr val="585858"/>
                </a:solidFill>
                <a:latin typeface="Arial Black"/>
                <a:cs typeface="Arial Black"/>
              </a:rPr>
              <a:t>Аспирантура - 28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22" name="object 10"/>
          <p:cNvGrpSpPr/>
          <p:nvPr/>
        </p:nvGrpSpPr>
        <p:grpSpPr>
          <a:xfrm rot="5586525">
            <a:off x="7605608" y="4041156"/>
            <a:ext cx="604855" cy="285115"/>
            <a:chOff x="5496554" y="2936234"/>
            <a:chExt cx="1209675" cy="285115"/>
          </a:xfrm>
        </p:grpSpPr>
        <p:sp>
          <p:nvSpPr>
            <p:cNvPr id="23" name="object 11"/>
            <p:cNvSpPr/>
            <p:nvPr/>
          </p:nvSpPr>
          <p:spPr>
            <a:xfrm>
              <a:off x="5501639" y="2941320"/>
              <a:ext cx="1198880" cy="274320"/>
            </a:xfrm>
            <a:custGeom>
              <a:avLst/>
              <a:gdLst/>
              <a:ahLst/>
              <a:cxnLst/>
              <a:rect l="l" t="t" r="r" b="b"/>
              <a:pathLst>
                <a:path w="1198879" h="274319">
                  <a:moveTo>
                    <a:pt x="1061719" y="0"/>
                  </a:moveTo>
                  <a:lnTo>
                    <a:pt x="1061719" y="68579"/>
                  </a:lnTo>
                  <a:lnTo>
                    <a:pt x="0" y="68579"/>
                  </a:lnTo>
                  <a:lnTo>
                    <a:pt x="0" y="205739"/>
                  </a:lnTo>
                  <a:lnTo>
                    <a:pt x="1061719" y="205739"/>
                  </a:lnTo>
                  <a:lnTo>
                    <a:pt x="1061719" y="274319"/>
                  </a:lnTo>
                  <a:lnTo>
                    <a:pt x="1198880" y="137159"/>
                  </a:lnTo>
                  <a:lnTo>
                    <a:pt x="106171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2"/>
            <p:cNvSpPr/>
            <p:nvPr/>
          </p:nvSpPr>
          <p:spPr>
            <a:xfrm>
              <a:off x="5501639" y="2941320"/>
              <a:ext cx="1198880" cy="274320"/>
            </a:xfrm>
            <a:custGeom>
              <a:avLst/>
              <a:gdLst/>
              <a:ahLst/>
              <a:cxnLst/>
              <a:rect l="l" t="t" r="r" b="b"/>
              <a:pathLst>
                <a:path w="1198879" h="274319">
                  <a:moveTo>
                    <a:pt x="0" y="68579"/>
                  </a:moveTo>
                  <a:lnTo>
                    <a:pt x="1061719" y="68579"/>
                  </a:lnTo>
                  <a:lnTo>
                    <a:pt x="1061719" y="0"/>
                  </a:lnTo>
                  <a:lnTo>
                    <a:pt x="1198880" y="137159"/>
                  </a:lnTo>
                  <a:lnTo>
                    <a:pt x="1061719" y="274319"/>
                  </a:lnTo>
                  <a:lnTo>
                    <a:pt x="1061719" y="205739"/>
                  </a:lnTo>
                  <a:lnTo>
                    <a:pt x="0" y="205739"/>
                  </a:lnTo>
                  <a:lnTo>
                    <a:pt x="0" y="68579"/>
                  </a:lnTo>
                  <a:close/>
                </a:path>
              </a:pathLst>
            </a:custGeom>
            <a:ln w="1017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959" y="1026160"/>
            <a:ext cx="6370321" cy="4511040"/>
            <a:chOff x="314959" y="1026160"/>
            <a:chExt cx="6370321" cy="4511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959" y="1026160"/>
              <a:ext cx="3393440" cy="4511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1229360"/>
              <a:ext cx="2794000" cy="391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640" y="1026160"/>
              <a:ext cx="3342640" cy="45110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5840" y="1229360"/>
              <a:ext cx="2743200" cy="39116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8159" y="228600"/>
            <a:ext cx="10972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Изменение</a:t>
            </a:r>
            <a:r>
              <a:rPr sz="28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sz="28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нормативной</a:t>
            </a:r>
            <a:r>
              <a:rPr sz="2800" spc="-7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базе</a:t>
            </a:r>
            <a:r>
              <a:rPr sz="28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sz="28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sz="28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мая</a:t>
            </a:r>
            <a:r>
              <a:rPr sz="2800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sz="28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2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года</a:t>
            </a:r>
            <a:endParaRPr sz="2800" spc="-2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882" y="762000"/>
            <a:ext cx="10902315" cy="5601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2820" indent="-284480">
              <a:lnSpc>
                <a:spcPts val="1720"/>
              </a:lnSpc>
              <a:spcBef>
                <a:spcPts val="100"/>
              </a:spcBef>
              <a:buClr>
                <a:srgbClr val="739762"/>
              </a:buClr>
              <a:buChar char="•"/>
              <a:tabLst>
                <a:tab pos="6052820" algn="l"/>
              </a:tabLst>
            </a:pPr>
            <a:r>
              <a:rPr sz="1600" spc="-35" dirty="0">
                <a:solidFill>
                  <a:srgbClr val="870D17"/>
                </a:solidFill>
                <a:latin typeface="Microsoft Sans Serif"/>
                <a:cs typeface="Microsoft Sans Serif"/>
              </a:rPr>
              <a:t>Положение</a:t>
            </a:r>
            <a:r>
              <a:rPr sz="1600" spc="22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о</a:t>
            </a:r>
            <a:r>
              <a:rPr sz="1600" spc="-4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870D17"/>
                </a:solidFill>
                <a:latin typeface="Microsoft Sans Serif"/>
                <a:cs typeface="Microsoft Sans Serif"/>
              </a:rPr>
              <a:t>целевом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 обучении</a:t>
            </a:r>
            <a:endParaRPr sz="1600" dirty="0">
              <a:latin typeface="Microsoft Sans Serif"/>
              <a:cs typeface="Microsoft Sans Serif"/>
            </a:endParaRPr>
          </a:p>
          <a:p>
            <a:pPr marL="6053455" marR="584835">
              <a:lnSpc>
                <a:spcPct val="79300"/>
              </a:lnSpc>
              <a:spcBef>
                <a:spcPts val="200"/>
              </a:spcBef>
            </a:pP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образовательным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программам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среднего </a:t>
            </a:r>
            <a:r>
              <a:rPr sz="1600" spc="-2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2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высшего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образования;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6053455" marR="350520" indent="-285115">
              <a:lnSpc>
                <a:spcPct val="79300"/>
              </a:lnSpc>
              <a:spcBef>
                <a:spcPts val="5"/>
              </a:spcBef>
              <a:buClr>
                <a:srgbClr val="739762"/>
              </a:buClr>
              <a:buChar char="•"/>
              <a:tabLst>
                <a:tab pos="6053455" algn="l"/>
              </a:tabLst>
            </a:pPr>
            <a:r>
              <a:rPr sz="1600" spc="-25" dirty="0">
                <a:solidFill>
                  <a:srgbClr val="870D17"/>
                </a:solidFill>
                <a:latin typeface="Microsoft Sans Serif"/>
                <a:cs typeface="Microsoft Sans Serif"/>
              </a:rPr>
              <a:t>Типовая</a:t>
            </a:r>
            <a:r>
              <a:rPr sz="1600" spc="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форма</a:t>
            </a:r>
            <a:r>
              <a:rPr sz="1600" spc="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договора</a:t>
            </a:r>
            <a:r>
              <a:rPr sz="1600" spc="-5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целевом</a:t>
            </a:r>
            <a:r>
              <a:rPr sz="1600" spc="3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обучении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программе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среднего </a:t>
            </a:r>
            <a:r>
              <a:rPr sz="1600" spc="-2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высшего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образования;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Clr>
                <a:srgbClr val="739762"/>
              </a:buClr>
              <a:buFont typeface="Microsoft Sans Serif"/>
              <a:buChar char="•"/>
            </a:pPr>
            <a:endParaRPr sz="1600" dirty="0">
              <a:latin typeface="Microsoft Sans Serif"/>
              <a:cs typeface="Microsoft Sans Serif"/>
            </a:endParaRPr>
          </a:p>
          <a:p>
            <a:pPr marL="6052820" indent="-284480">
              <a:lnSpc>
                <a:spcPts val="1720"/>
              </a:lnSpc>
              <a:buClr>
                <a:srgbClr val="739762"/>
              </a:buClr>
              <a:buChar char="•"/>
              <a:tabLst>
                <a:tab pos="6052820" algn="l"/>
              </a:tabLst>
            </a:pPr>
            <a:r>
              <a:rPr sz="1600" spc="-30" dirty="0">
                <a:solidFill>
                  <a:srgbClr val="870D17"/>
                </a:solidFill>
                <a:latin typeface="Microsoft Sans Serif"/>
                <a:cs typeface="Microsoft Sans Serif"/>
              </a:rPr>
              <a:t>Форма</a:t>
            </a:r>
            <a:r>
              <a:rPr sz="1600" spc="-1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870D17"/>
                </a:solidFill>
                <a:latin typeface="Microsoft Sans Serif"/>
                <a:cs typeface="Microsoft Sans Serif"/>
              </a:rPr>
              <a:t>предложений</a:t>
            </a:r>
            <a:r>
              <a:rPr sz="1600" spc="19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о</a:t>
            </a:r>
            <a:r>
              <a:rPr sz="1600" spc="-10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870D17"/>
                </a:solidFill>
                <a:latin typeface="Microsoft Sans Serif"/>
                <a:cs typeface="Microsoft Sans Serif"/>
              </a:rPr>
              <a:t>заключении</a:t>
            </a:r>
            <a:r>
              <a:rPr sz="1600" spc="18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договора</a:t>
            </a:r>
            <a:endParaRPr sz="1600" dirty="0">
              <a:latin typeface="Microsoft Sans Serif"/>
              <a:cs typeface="Microsoft Sans Serif"/>
            </a:endParaRPr>
          </a:p>
          <a:p>
            <a:pPr marL="6053455">
              <a:lnSpc>
                <a:spcPts val="1520"/>
              </a:lnSpc>
            </a:pP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или</a:t>
            </a:r>
            <a:r>
              <a:rPr sz="1600" spc="6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договоров</a:t>
            </a:r>
            <a:r>
              <a:rPr sz="1600" spc="-7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целевом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обучении</a:t>
            </a:r>
            <a:endParaRPr sz="1600" dirty="0">
              <a:latin typeface="Microsoft Sans Serif"/>
              <a:cs typeface="Microsoft Sans Serif"/>
            </a:endParaRPr>
          </a:p>
          <a:p>
            <a:pPr marL="6053455" marR="350520">
              <a:lnSpc>
                <a:spcPct val="79300"/>
              </a:lnSpc>
              <a:spcBef>
                <a:spcPts val="200"/>
              </a:spcBef>
            </a:pP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программе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среднего </a:t>
            </a:r>
            <a:r>
              <a:rPr sz="1600" spc="-2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высшего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образования;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6053455" marR="5080" indent="-285115">
              <a:lnSpc>
                <a:spcPct val="81400"/>
              </a:lnSpc>
              <a:buClr>
                <a:srgbClr val="739762"/>
              </a:buClr>
              <a:buChar char="•"/>
              <a:tabLst>
                <a:tab pos="6053455" algn="l"/>
              </a:tabLst>
            </a:pPr>
            <a:r>
              <a:rPr sz="1600" spc="-30" dirty="0">
                <a:solidFill>
                  <a:srgbClr val="870D17"/>
                </a:solidFill>
                <a:latin typeface="Microsoft Sans Serif"/>
                <a:cs typeface="Microsoft Sans Serif"/>
              </a:rPr>
              <a:t>Форма</a:t>
            </a:r>
            <a:r>
              <a:rPr sz="1600" spc="1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870D17"/>
                </a:solidFill>
                <a:latin typeface="Microsoft Sans Serif"/>
                <a:cs typeface="Microsoft Sans Serif"/>
              </a:rPr>
              <a:t>заявки</a:t>
            </a:r>
            <a:r>
              <a:rPr sz="1600" spc="-8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на</a:t>
            </a:r>
            <a:r>
              <a:rPr sz="1600" spc="4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870D17"/>
                </a:solidFill>
                <a:latin typeface="Microsoft Sans Serif"/>
                <a:cs typeface="Microsoft Sans Serif"/>
              </a:rPr>
              <a:t>заключение</a:t>
            </a:r>
            <a:r>
              <a:rPr sz="1600" spc="175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договора</a:t>
            </a:r>
            <a:r>
              <a:rPr sz="1600" spc="-10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70D17"/>
                </a:solidFill>
                <a:latin typeface="Microsoft Sans Serif"/>
                <a:cs typeface="Microsoft Sans Serif"/>
              </a:rPr>
              <a:t>о</a:t>
            </a:r>
            <a:r>
              <a:rPr sz="1600" spc="-3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70D17"/>
                </a:solidFill>
                <a:latin typeface="Microsoft Sans Serif"/>
                <a:cs typeface="Microsoft Sans Serif"/>
              </a:rPr>
              <a:t>целевом </a:t>
            </a:r>
            <a:r>
              <a:rPr sz="1600" spc="-20" dirty="0">
                <a:solidFill>
                  <a:srgbClr val="870D17"/>
                </a:solidFill>
                <a:latin typeface="Microsoft Sans Serif"/>
                <a:cs typeface="Microsoft Sans Serif"/>
              </a:rPr>
              <a:t>обучении</a:t>
            </a:r>
            <a:r>
              <a:rPr sz="1600" spc="110" dirty="0">
                <a:solidFill>
                  <a:srgbClr val="870D17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программе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среднего </a:t>
            </a:r>
            <a:r>
              <a:rPr sz="1600" spc="-2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высшего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образования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R="5814060" algn="ctr">
              <a:lnSpc>
                <a:spcPts val="1710"/>
              </a:lnSpc>
              <a:spcBef>
                <a:spcPts val="5"/>
              </a:spcBef>
            </a:pPr>
            <a:endParaRPr lang="ru-RU" sz="1450" b="1" spc="-10" dirty="0" smtClean="0">
              <a:latin typeface="Arial"/>
              <a:cs typeface="Arial"/>
            </a:endParaRPr>
          </a:p>
          <a:p>
            <a:pPr marR="5814060" algn="ctr">
              <a:lnSpc>
                <a:spcPts val="1710"/>
              </a:lnSpc>
              <a:spcBef>
                <a:spcPts val="5"/>
              </a:spcBef>
            </a:pPr>
            <a:endParaRPr lang="ru-RU" sz="1450" b="1" spc="-10" dirty="0">
              <a:latin typeface="Arial"/>
              <a:cs typeface="Arial"/>
            </a:endParaRPr>
          </a:p>
          <a:p>
            <a:pPr marR="5814060" algn="ctr">
              <a:lnSpc>
                <a:spcPts val="1710"/>
              </a:lnSpc>
              <a:spcBef>
                <a:spcPts val="5"/>
              </a:spcBef>
            </a:pPr>
            <a:r>
              <a:rPr sz="1450" b="1" spc="-10" dirty="0" smtClean="0">
                <a:latin typeface="Arial"/>
                <a:cs typeface="Arial"/>
              </a:rPr>
              <a:t>ПОСТАНОВЛЕНИЕ</a:t>
            </a:r>
            <a:endParaRPr sz="1450" dirty="0">
              <a:latin typeface="Arial"/>
              <a:cs typeface="Arial"/>
            </a:endParaRPr>
          </a:p>
          <a:p>
            <a:pPr marR="5819775" algn="ctr">
              <a:lnSpc>
                <a:spcPts val="1685"/>
              </a:lnSpc>
            </a:pPr>
            <a:r>
              <a:rPr sz="1450" b="1" spc="-50" dirty="0">
                <a:latin typeface="Arial"/>
                <a:cs typeface="Arial"/>
              </a:rPr>
              <a:t>ПРАВИТЕЛЬСТВА</a:t>
            </a:r>
            <a:r>
              <a:rPr sz="1450" b="1" spc="-85" dirty="0">
                <a:latin typeface="Arial"/>
                <a:cs typeface="Arial"/>
              </a:rPr>
              <a:t> </a:t>
            </a:r>
            <a:r>
              <a:rPr sz="1450" b="1" spc="-35" dirty="0">
                <a:latin typeface="Arial"/>
                <a:cs typeface="Arial"/>
              </a:rPr>
              <a:t>РОССИЙСКОЙ</a:t>
            </a:r>
            <a:r>
              <a:rPr sz="1450" b="1" spc="-7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ФЕДЕРАЦИИ</a:t>
            </a:r>
            <a:endParaRPr sz="1450" dirty="0">
              <a:latin typeface="Arial"/>
              <a:cs typeface="Arial"/>
            </a:endParaRPr>
          </a:p>
          <a:p>
            <a:pPr marR="5820410" algn="ctr">
              <a:lnSpc>
                <a:spcPts val="1520"/>
              </a:lnSpc>
            </a:pPr>
            <a:r>
              <a:rPr sz="1450" dirty="0">
                <a:latin typeface="Microsoft Sans Serif"/>
                <a:cs typeface="Microsoft Sans Serif"/>
              </a:rPr>
              <a:t>от</a:t>
            </a:r>
            <a:r>
              <a:rPr sz="1450" spc="-7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27</a:t>
            </a:r>
            <a:r>
              <a:rPr sz="1450" spc="-60" dirty="0">
                <a:latin typeface="Microsoft Sans Serif"/>
                <a:cs typeface="Microsoft Sans Serif"/>
              </a:rPr>
              <a:t> </a:t>
            </a:r>
            <a:r>
              <a:rPr sz="1450" spc="-25" dirty="0">
                <a:latin typeface="Microsoft Sans Serif"/>
                <a:cs typeface="Microsoft Sans Serif"/>
              </a:rPr>
              <a:t>апреля</a:t>
            </a:r>
            <a:r>
              <a:rPr sz="1450" spc="-12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2024</a:t>
            </a:r>
            <a:r>
              <a:rPr sz="1450" spc="-140" dirty="0">
                <a:latin typeface="Microsoft Sans Serif"/>
                <a:cs typeface="Microsoft Sans Serif"/>
              </a:rPr>
              <a:t> </a:t>
            </a:r>
            <a:r>
              <a:rPr sz="1450" spc="-85" dirty="0">
                <a:latin typeface="Microsoft Sans Serif"/>
                <a:cs typeface="Microsoft Sans Serif"/>
              </a:rPr>
              <a:t>г.</a:t>
            </a:r>
            <a:r>
              <a:rPr sz="1450" spc="-60" dirty="0">
                <a:latin typeface="Microsoft Sans Serif"/>
                <a:cs typeface="Microsoft Sans Serif"/>
              </a:rPr>
              <a:t> </a:t>
            </a:r>
            <a:r>
              <a:rPr sz="1450" spc="85" dirty="0">
                <a:latin typeface="Microsoft Sans Serif"/>
                <a:cs typeface="Microsoft Sans Serif"/>
              </a:rPr>
              <a:t>№</a:t>
            </a:r>
            <a:r>
              <a:rPr sz="1450" spc="-5" dirty="0">
                <a:latin typeface="Microsoft Sans Serif"/>
                <a:cs typeface="Microsoft Sans Serif"/>
              </a:rPr>
              <a:t> </a:t>
            </a:r>
            <a:r>
              <a:rPr sz="1450" spc="-25" dirty="0">
                <a:latin typeface="Microsoft Sans Serif"/>
                <a:cs typeface="Microsoft Sans Serif"/>
              </a:rPr>
              <a:t>555</a:t>
            </a:r>
            <a:endParaRPr sz="1450" dirty="0">
              <a:latin typeface="Microsoft Sans Serif"/>
              <a:cs typeface="Microsoft Sans Serif"/>
            </a:endParaRPr>
          </a:p>
          <a:p>
            <a:pPr marL="12700" marR="5839460" algn="ctr">
              <a:lnSpc>
                <a:spcPct val="78300"/>
              </a:lnSpc>
              <a:spcBef>
                <a:spcPts val="185"/>
              </a:spcBef>
            </a:pPr>
            <a:r>
              <a:rPr sz="1450" b="1" spc="-20" dirty="0">
                <a:solidFill>
                  <a:srgbClr val="585858"/>
                </a:solidFill>
                <a:latin typeface="Arial"/>
                <a:cs typeface="Arial"/>
              </a:rPr>
              <a:t>“О</a:t>
            </a:r>
            <a:r>
              <a:rPr sz="145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585858"/>
                </a:solidFill>
                <a:latin typeface="Arial"/>
                <a:cs typeface="Arial"/>
              </a:rPr>
              <a:t>целевом</a:t>
            </a:r>
            <a:r>
              <a:rPr sz="1450" b="1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585858"/>
                </a:solidFill>
                <a:latin typeface="Arial"/>
                <a:cs typeface="Arial"/>
              </a:rPr>
              <a:t>обучении</a:t>
            </a:r>
            <a:r>
              <a:rPr sz="1450" b="1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585858"/>
                </a:solidFill>
                <a:latin typeface="Arial"/>
                <a:cs typeface="Arial"/>
              </a:rPr>
              <a:t>по</a:t>
            </a:r>
            <a:r>
              <a:rPr sz="1450" b="1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30" dirty="0">
                <a:solidFill>
                  <a:srgbClr val="585858"/>
                </a:solidFill>
                <a:latin typeface="Arial"/>
                <a:cs typeface="Arial"/>
              </a:rPr>
              <a:t>образовательным</a:t>
            </a:r>
            <a:r>
              <a:rPr sz="1450" b="1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10" dirty="0" err="1">
                <a:solidFill>
                  <a:srgbClr val="585858"/>
                </a:solidFill>
                <a:latin typeface="Arial"/>
                <a:cs typeface="Arial"/>
              </a:rPr>
              <a:t>программам</a:t>
            </a:r>
            <a:r>
              <a:rPr sz="145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lang="ru-RU" sz="1600" dirty="0" smtClean="0"/>
          </a:p>
          <a:p>
            <a:pPr marL="12700" marR="5839460" algn="ctr">
              <a:lnSpc>
                <a:spcPct val="78300"/>
              </a:lnSpc>
              <a:spcBef>
                <a:spcPts val="185"/>
              </a:spcBef>
            </a:pPr>
            <a:r>
              <a:rPr sz="1450" b="1" spc="-10" dirty="0" err="1" smtClean="0">
                <a:solidFill>
                  <a:srgbClr val="585858"/>
                </a:solidFill>
                <a:latin typeface="Arial"/>
                <a:cs typeface="Arial"/>
              </a:rPr>
              <a:t>среднего</a:t>
            </a:r>
            <a:r>
              <a:rPr sz="1450" b="1" spc="-204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40" dirty="0">
                <a:solidFill>
                  <a:srgbClr val="585858"/>
                </a:solidFill>
                <a:latin typeface="Arial"/>
                <a:cs typeface="Arial"/>
              </a:rPr>
              <a:t>профессионального</a:t>
            </a:r>
            <a:r>
              <a:rPr sz="1450" b="1" spc="-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5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585858"/>
                </a:solidFill>
                <a:latin typeface="Arial"/>
                <a:cs typeface="Arial"/>
              </a:rPr>
              <a:t>высшего</a:t>
            </a:r>
            <a:r>
              <a:rPr sz="1450" b="1" spc="-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585858"/>
                </a:solidFill>
                <a:latin typeface="Arial"/>
                <a:cs typeface="Arial"/>
              </a:rPr>
              <a:t>образования”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3074" name="Picture 2" descr="E:\С рабочего стола\ПРИЕМКА 2024\Картинки для постов\целеви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97" y="4783384"/>
            <a:ext cx="3352800" cy="18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103" y="81283"/>
            <a:ext cx="8173720" cy="1308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Новый</a:t>
            </a:r>
            <a:r>
              <a:rPr sz="2800" spc="-10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механизм</a:t>
            </a:r>
            <a:r>
              <a:rPr sz="28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целевого</a:t>
            </a:r>
            <a:r>
              <a:rPr sz="2800" spc="-8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обучения</a:t>
            </a:r>
            <a:endParaRPr sz="2800" dirty="0">
              <a:latin typeface="Arial Black"/>
              <a:cs typeface="Arial Black"/>
            </a:endParaRPr>
          </a:p>
          <a:p>
            <a:pPr marL="2418080">
              <a:lnSpc>
                <a:spcPct val="100000"/>
              </a:lnSpc>
              <a:spcBef>
                <a:spcPts val="2945"/>
              </a:spcBef>
            </a:pPr>
            <a:r>
              <a:rPr sz="3200" dirty="0">
                <a:solidFill>
                  <a:srgbClr val="739762"/>
                </a:solidFill>
                <a:latin typeface="Arial Black"/>
                <a:cs typeface="Arial Black"/>
              </a:rPr>
              <a:t>Основные</a:t>
            </a:r>
            <a:r>
              <a:rPr sz="3200" spc="-8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739762"/>
                </a:solidFill>
                <a:latin typeface="Arial Black"/>
                <a:cs typeface="Arial Black"/>
              </a:rPr>
              <a:t>нововведения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10" dirty="0"/>
              <a:t>4</a:t>
            </a:fld>
            <a:r>
              <a:rPr spc="-80" dirty="0"/>
              <a:t> </a:t>
            </a:r>
            <a:r>
              <a:rPr dirty="0"/>
              <a:t>/</a:t>
            </a:r>
            <a:r>
              <a:rPr spc="5" dirty="0"/>
              <a:t> </a:t>
            </a:r>
            <a:r>
              <a:rPr sz="1425" spc="-37" baseline="23391" dirty="0"/>
              <a:t>15</a:t>
            </a:r>
            <a:endParaRPr sz="1425" baseline="23391"/>
          </a:p>
        </p:txBody>
      </p:sp>
      <p:sp>
        <p:nvSpPr>
          <p:cNvPr id="4" name="object 4"/>
          <p:cNvSpPr txBox="1"/>
          <p:nvPr/>
        </p:nvSpPr>
        <p:spPr>
          <a:xfrm>
            <a:off x="728980" y="1465579"/>
            <a:ext cx="62293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1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349" y="1651381"/>
            <a:ext cx="4017011" cy="74180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77600"/>
              </a:lnSpc>
              <a:spcBef>
                <a:spcPts val="590"/>
              </a:spcBef>
            </a:pPr>
            <a:r>
              <a:rPr sz="185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Заказчики</a:t>
            </a:r>
            <a:r>
              <a:rPr sz="185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формируют</a:t>
            </a:r>
            <a:r>
              <a:rPr sz="185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предложения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5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заключении</a:t>
            </a:r>
            <a:r>
              <a:rPr sz="1850" spc="-1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договоров</a:t>
            </a:r>
            <a:r>
              <a:rPr sz="1850" spc="-1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5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целевом обучении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02" y="2372740"/>
            <a:ext cx="5208271" cy="192899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60"/>
              </a:spcBef>
            </a:pPr>
            <a:endParaRPr sz="1850">
              <a:latin typeface="Times New Roman"/>
              <a:cs typeface="Times New Roman"/>
            </a:endParaRPr>
          </a:p>
          <a:p>
            <a:pPr marL="746760" marR="30480" indent="-708660">
              <a:lnSpc>
                <a:spcPct val="54000"/>
              </a:lnSpc>
              <a:spcBef>
                <a:spcPts val="5"/>
              </a:spcBef>
            </a:pPr>
            <a:r>
              <a:rPr sz="10575" baseline="-27974" dirty="0">
                <a:solidFill>
                  <a:srgbClr val="A6A6A6"/>
                </a:solidFill>
                <a:latin typeface="Arial Black"/>
                <a:cs typeface="Arial Black"/>
              </a:rPr>
              <a:t>2</a:t>
            </a:r>
            <a:r>
              <a:rPr sz="10575" spc="-2160" baseline="-27974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5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предложениях</a:t>
            </a:r>
            <a:r>
              <a:rPr sz="185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заказчик</a:t>
            </a:r>
            <a:r>
              <a:rPr sz="185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может</a:t>
            </a:r>
            <a:r>
              <a:rPr sz="1850" b="1" spc="-2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указать требования</a:t>
            </a:r>
            <a:r>
              <a:rPr sz="1850" b="1" spc="-229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к</a:t>
            </a:r>
            <a:r>
              <a:rPr sz="1850" b="1" spc="-7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гражданам</a:t>
            </a:r>
            <a:r>
              <a:rPr sz="1850" b="1" spc="-12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(например,</a:t>
            </a:r>
            <a:endParaRPr sz="1850">
              <a:latin typeface="Microsoft Sans Serif"/>
              <a:cs typeface="Microsoft Sans Serif"/>
            </a:endParaRPr>
          </a:p>
          <a:p>
            <a:pPr marL="746760" marR="526415">
              <a:lnSpc>
                <a:spcPct val="77600"/>
              </a:lnSpc>
              <a:spcBef>
                <a:spcPts val="40"/>
              </a:spcBef>
            </a:pPr>
            <a:r>
              <a:rPr sz="185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уровень</a:t>
            </a:r>
            <a:r>
              <a:rPr sz="185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успеваемости</a:t>
            </a:r>
            <a:r>
              <a:rPr sz="185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5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требования 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допуска</a:t>
            </a:r>
            <a:r>
              <a:rPr sz="185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85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работе)</a:t>
            </a:r>
            <a:r>
              <a:rPr sz="185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85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условия практической</a:t>
            </a:r>
            <a:r>
              <a:rPr sz="1850" b="1" spc="-204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подготовки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671" y="4319016"/>
            <a:ext cx="62293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3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890" y="4520249"/>
            <a:ext cx="4406265" cy="52039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550"/>
              </a:spcBef>
            </a:pPr>
            <a:r>
              <a:rPr sz="185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Граждане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подают</a:t>
            </a:r>
            <a:r>
              <a:rPr sz="1850" spc="-1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заявки</a:t>
            </a:r>
            <a:r>
              <a:rPr sz="1850" b="1" spc="-20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850" spc="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заключение </a:t>
            </a:r>
            <a:r>
              <a:rPr sz="185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договора</a:t>
            </a:r>
            <a:r>
              <a:rPr sz="1850" spc="-1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5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целевом</a:t>
            </a:r>
            <a:r>
              <a:rPr sz="1850" spc="-1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обучении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889" y="4957764"/>
            <a:ext cx="4540251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50" spc="-1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850" spc="-2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50" spc="-1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предложениями</a:t>
            </a:r>
            <a:r>
              <a:rPr sz="1850" spc="1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заказчиков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3885" y="1197863"/>
            <a:ext cx="624840" cy="2766060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243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4</a:t>
            </a:r>
            <a:endParaRPr sz="70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5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2391" y="1670053"/>
            <a:ext cx="4597400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5"/>
              </a:spcBef>
            </a:pP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Договор</a:t>
            </a:r>
            <a:r>
              <a:rPr sz="1850" b="1" spc="-19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о</a:t>
            </a:r>
            <a:r>
              <a:rPr sz="1850" b="1" spc="-3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целевом</a:t>
            </a:r>
            <a:r>
              <a:rPr sz="1850" b="1" spc="-18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обучении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гражданином,</a:t>
            </a:r>
            <a:r>
              <a:rPr sz="185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поступающим</a:t>
            </a:r>
            <a:r>
              <a:rPr sz="185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85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85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обучение,</a:t>
            </a:r>
            <a:endParaRPr sz="1850">
              <a:latin typeface="Microsoft Sans Serif"/>
              <a:cs typeface="Microsoft Sans Serif"/>
            </a:endParaRPr>
          </a:p>
          <a:p>
            <a:pPr marL="12700">
              <a:lnSpc>
                <a:spcPts val="1995"/>
              </a:lnSpc>
            </a:pPr>
            <a:r>
              <a:rPr sz="185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заключается</a:t>
            </a:r>
            <a:r>
              <a:rPr sz="185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после</a:t>
            </a:r>
            <a:r>
              <a:rPr sz="1850" b="1" spc="-16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зачисления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6047" y="4303141"/>
            <a:ext cx="62293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6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2391" y="4489390"/>
            <a:ext cx="3398520" cy="5245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Срок</a:t>
            </a:r>
            <a:r>
              <a:rPr sz="1850" b="1" spc="-15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40" dirty="0">
                <a:solidFill>
                  <a:srgbClr val="870D17"/>
                </a:solidFill>
                <a:latin typeface="Arial"/>
                <a:cs typeface="Arial"/>
              </a:rPr>
              <a:t>трудовой</a:t>
            </a:r>
            <a:r>
              <a:rPr sz="1850" b="1" spc="-3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деятельности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989"/>
              </a:lnSpc>
            </a:pP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85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с</a:t>
            </a:r>
            <a:r>
              <a:rPr sz="1850" spc="-114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договором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2394" y="4937190"/>
            <a:ext cx="3879215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о </a:t>
            </a:r>
            <a:r>
              <a:rPr sz="185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целевом</a:t>
            </a:r>
            <a:r>
              <a:rPr sz="1850" spc="-1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обучении</a:t>
            </a:r>
            <a:r>
              <a:rPr sz="185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480" dirty="0">
                <a:solidFill>
                  <a:srgbClr val="404040"/>
                </a:solidFill>
                <a:latin typeface="Microsoft Sans Serif"/>
                <a:cs typeface="Microsoft Sans Serif"/>
              </a:rPr>
              <a:t>–</a:t>
            </a:r>
            <a:r>
              <a:rPr sz="185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от</a:t>
            </a:r>
            <a:r>
              <a:rPr sz="1850" b="1" spc="2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3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до</a:t>
            </a:r>
            <a:r>
              <a:rPr sz="1850" b="1" spc="-12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870D17"/>
                </a:solidFill>
                <a:latin typeface="Arial"/>
                <a:cs typeface="Arial"/>
              </a:rPr>
              <a:t>5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870D17"/>
                </a:solidFill>
                <a:latin typeface="Arial"/>
                <a:cs typeface="Arial"/>
              </a:rPr>
              <a:t>лет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95822" y="3044507"/>
            <a:ext cx="4213225" cy="9619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78200"/>
              </a:lnSpc>
              <a:spcBef>
                <a:spcPts val="575"/>
              </a:spcBef>
            </a:pPr>
            <a:r>
              <a:rPr sz="185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Гражданин</a:t>
            </a:r>
            <a:r>
              <a:rPr sz="185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вправе</a:t>
            </a:r>
            <a:r>
              <a:rPr sz="185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заключить</a:t>
            </a:r>
            <a:r>
              <a:rPr sz="1850" spc="-1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договор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85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целевом</a:t>
            </a:r>
            <a:r>
              <a:rPr sz="1850" spc="-2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обучении</a:t>
            </a:r>
            <a:r>
              <a:rPr sz="1850" spc="-19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45" dirty="0">
                <a:solidFill>
                  <a:srgbClr val="870D17"/>
                </a:solidFill>
                <a:latin typeface="Arial"/>
                <a:cs typeface="Arial"/>
              </a:rPr>
              <a:t>только</a:t>
            </a:r>
            <a:r>
              <a:rPr sz="1850" b="1" spc="-254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с</a:t>
            </a:r>
            <a:r>
              <a:rPr sz="1850" b="1" spc="-15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870D17"/>
                </a:solidFill>
                <a:latin typeface="Arial"/>
                <a:cs typeface="Arial"/>
              </a:rPr>
              <a:t>одним </a:t>
            </a:r>
            <a:r>
              <a:rPr sz="1850" b="1" spc="-45" dirty="0">
                <a:solidFill>
                  <a:srgbClr val="870D17"/>
                </a:solidFill>
                <a:latin typeface="Arial"/>
                <a:cs typeface="Arial"/>
              </a:rPr>
              <a:t>заказчиком</a:t>
            </a:r>
            <a:r>
              <a:rPr sz="1850" b="1" spc="-26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</a:t>
            </a:r>
            <a:r>
              <a:rPr sz="185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одной</a:t>
            </a:r>
            <a:r>
              <a:rPr sz="185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программе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908" y="5241608"/>
            <a:ext cx="10046971" cy="109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75" spc="-75" baseline="-1970" dirty="0">
                <a:solidFill>
                  <a:srgbClr val="538235"/>
                </a:solidFill>
                <a:latin typeface="Arial Black"/>
                <a:cs typeface="Arial Black"/>
              </a:rPr>
              <a:t>!!!</a:t>
            </a:r>
            <a:r>
              <a:rPr sz="10575" spc="-2340" baseline="-1970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Все</a:t>
            </a:r>
            <a:r>
              <a:rPr sz="185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действия</a:t>
            </a:r>
            <a:r>
              <a:rPr sz="185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осуществляются</a:t>
            </a:r>
            <a:r>
              <a:rPr sz="1850" spc="-18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04040"/>
                </a:solidFill>
                <a:latin typeface="Microsoft Sans Serif"/>
                <a:cs typeface="Microsoft Sans Serif"/>
              </a:rPr>
              <a:t>на</a:t>
            </a:r>
            <a:r>
              <a:rPr sz="185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20" dirty="0">
                <a:solidFill>
                  <a:srgbClr val="870D17"/>
                </a:solidFill>
                <a:latin typeface="Arial"/>
                <a:cs typeface="Arial"/>
              </a:rPr>
              <a:t>Единой</a:t>
            </a:r>
            <a:r>
              <a:rPr sz="1850" b="1" spc="-19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870D17"/>
                </a:solidFill>
                <a:latin typeface="Arial"/>
                <a:cs typeface="Arial"/>
              </a:rPr>
              <a:t>цифровой</a:t>
            </a:r>
            <a:r>
              <a:rPr sz="1850" b="1" spc="-27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40" dirty="0">
                <a:solidFill>
                  <a:srgbClr val="870D17"/>
                </a:solidFill>
                <a:latin typeface="Arial"/>
                <a:cs typeface="Arial"/>
              </a:rPr>
              <a:t>платформе</a:t>
            </a:r>
            <a:r>
              <a:rPr sz="1850" b="1" spc="-204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2E5496"/>
                </a:solidFill>
                <a:latin typeface="Arial"/>
                <a:cs typeface="Arial"/>
              </a:rPr>
              <a:t>«Работа</a:t>
            </a:r>
            <a:r>
              <a:rPr sz="1850" b="1" spc="-25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2E5496"/>
                </a:solidFill>
                <a:latin typeface="Arial"/>
                <a:cs typeface="Arial"/>
              </a:rPr>
              <a:t>России»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781" y="228600"/>
            <a:ext cx="10972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Стороны</a:t>
            </a:r>
            <a:r>
              <a:rPr sz="3600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договора</a:t>
            </a:r>
            <a:r>
              <a:rPr sz="36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sz="3600" spc="-10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целевом</a:t>
            </a:r>
            <a:r>
              <a:rPr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обучении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9470" y="2091308"/>
            <a:ext cx="228409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C00000"/>
                </a:solidFill>
                <a:latin typeface="Arial Black"/>
                <a:cs typeface="Arial Black"/>
              </a:rPr>
              <a:t>Гражданин</a:t>
            </a:r>
            <a:endParaRPr sz="2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664" y="5319395"/>
            <a:ext cx="191960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804F47"/>
                </a:solidFill>
                <a:latin typeface="Arial Black"/>
                <a:cs typeface="Arial Black"/>
              </a:rPr>
              <a:t>Заказчик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9411" y="3156330"/>
            <a:ext cx="27565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Работодатель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7956" y="4219513"/>
            <a:ext cx="25546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Университет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22043" y="1386839"/>
            <a:ext cx="8341359" cy="4724400"/>
          </a:xfrm>
          <a:custGeom>
            <a:avLst/>
            <a:gdLst/>
            <a:ahLst/>
            <a:cxnLst/>
            <a:rect l="l" t="t" r="r" b="b"/>
            <a:pathLst>
              <a:path w="8341359" h="4724400">
                <a:moveTo>
                  <a:pt x="0" y="286131"/>
                </a:moveTo>
                <a:lnTo>
                  <a:pt x="3745" y="239728"/>
                </a:lnTo>
                <a:lnTo>
                  <a:pt x="14590" y="195705"/>
                </a:lnTo>
                <a:lnTo>
                  <a:pt x="31944" y="154653"/>
                </a:lnTo>
                <a:lnTo>
                  <a:pt x="55217" y="117162"/>
                </a:lnTo>
                <a:lnTo>
                  <a:pt x="83820" y="83820"/>
                </a:lnTo>
                <a:lnTo>
                  <a:pt x="117162" y="55217"/>
                </a:lnTo>
                <a:lnTo>
                  <a:pt x="154653" y="31944"/>
                </a:lnTo>
                <a:lnTo>
                  <a:pt x="195705" y="14590"/>
                </a:lnTo>
                <a:lnTo>
                  <a:pt x="239728" y="3745"/>
                </a:lnTo>
                <a:lnTo>
                  <a:pt x="286131" y="0"/>
                </a:lnTo>
                <a:lnTo>
                  <a:pt x="8055229" y="0"/>
                </a:lnTo>
                <a:lnTo>
                  <a:pt x="8101631" y="3745"/>
                </a:lnTo>
                <a:lnTo>
                  <a:pt x="8145654" y="14590"/>
                </a:lnTo>
                <a:lnTo>
                  <a:pt x="8186706" y="31944"/>
                </a:lnTo>
                <a:lnTo>
                  <a:pt x="8224197" y="55217"/>
                </a:lnTo>
                <a:lnTo>
                  <a:pt x="8257540" y="83820"/>
                </a:lnTo>
                <a:lnTo>
                  <a:pt x="8286142" y="117162"/>
                </a:lnTo>
                <a:lnTo>
                  <a:pt x="8309415" y="154653"/>
                </a:lnTo>
                <a:lnTo>
                  <a:pt x="8326769" y="195705"/>
                </a:lnTo>
                <a:lnTo>
                  <a:pt x="8337614" y="239728"/>
                </a:lnTo>
                <a:lnTo>
                  <a:pt x="8341359" y="286131"/>
                </a:lnTo>
                <a:lnTo>
                  <a:pt x="8341359" y="4438243"/>
                </a:lnTo>
                <a:lnTo>
                  <a:pt x="8337614" y="4484659"/>
                </a:lnTo>
                <a:lnTo>
                  <a:pt x="8326769" y="4528690"/>
                </a:lnTo>
                <a:lnTo>
                  <a:pt x="8309415" y="4569748"/>
                </a:lnTo>
                <a:lnTo>
                  <a:pt x="8286142" y="4607243"/>
                </a:lnTo>
                <a:lnTo>
                  <a:pt x="8257540" y="4640586"/>
                </a:lnTo>
                <a:lnTo>
                  <a:pt x="8224197" y="4669188"/>
                </a:lnTo>
                <a:lnTo>
                  <a:pt x="8186706" y="4692459"/>
                </a:lnTo>
                <a:lnTo>
                  <a:pt x="8145654" y="4709811"/>
                </a:lnTo>
                <a:lnTo>
                  <a:pt x="8101631" y="4720654"/>
                </a:lnTo>
                <a:lnTo>
                  <a:pt x="8055229" y="4724400"/>
                </a:lnTo>
                <a:lnTo>
                  <a:pt x="286131" y="4724400"/>
                </a:lnTo>
                <a:lnTo>
                  <a:pt x="239728" y="4720654"/>
                </a:lnTo>
                <a:lnTo>
                  <a:pt x="195705" y="4709811"/>
                </a:lnTo>
                <a:lnTo>
                  <a:pt x="154653" y="4692459"/>
                </a:lnTo>
                <a:lnTo>
                  <a:pt x="117162" y="4669188"/>
                </a:lnTo>
                <a:lnTo>
                  <a:pt x="83820" y="4640586"/>
                </a:lnTo>
                <a:lnTo>
                  <a:pt x="55217" y="4607243"/>
                </a:lnTo>
                <a:lnTo>
                  <a:pt x="31944" y="4569748"/>
                </a:lnTo>
                <a:lnTo>
                  <a:pt x="14590" y="4528690"/>
                </a:lnTo>
                <a:lnTo>
                  <a:pt x="3745" y="4484659"/>
                </a:lnTo>
                <a:lnTo>
                  <a:pt x="0" y="4438243"/>
                </a:lnTo>
                <a:lnTo>
                  <a:pt x="0" y="286131"/>
                </a:lnTo>
                <a:close/>
              </a:path>
            </a:pathLst>
          </a:custGeom>
          <a:ln w="10170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326324" y="3149286"/>
            <a:ext cx="4399915" cy="539115"/>
            <a:chOff x="2326322" y="3149282"/>
            <a:chExt cx="4399915" cy="539115"/>
          </a:xfrm>
        </p:grpSpPr>
        <p:sp>
          <p:nvSpPr>
            <p:cNvPr id="11" name="object 11"/>
            <p:cNvSpPr/>
            <p:nvPr/>
          </p:nvSpPr>
          <p:spPr>
            <a:xfrm>
              <a:off x="2331720" y="3154680"/>
              <a:ext cx="4389120" cy="528320"/>
            </a:xfrm>
            <a:custGeom>
              <a:avLst/>
              <a:gdLst/>
              <a:ahLst/>
              <a:cxnLst/>
              <a:rect l="l" t="t" r="r" b="b"/>
              <a:pathLst>
                <a:path w="4389120" h="528320">
                  <a:moveTo>
                    <a:pt x="4124959" y="0"/>
                  </a:moveTo>
                  <a:lnTo>
                    <a:pt x="4124959" y="132080"/>
                  </a:lnTo>
                  <a:lnTo>
                    <a:pt x="264160" y="132080"/>
                  </a:lnTo>
                  <a:lnTo>
                    <a:pt x="264160" y="0"/>
                  </a:lnTo>
                  <a:lnTo>
                    <a:pt x="0" y="264160"/>
                  </a:lnTo>
                  <a:lnTo>
                    <a:pt x="264160" y="528320"/>
                  </a:lnTo>
                  <a:lnTo>
                    <a:pt x="264160" y="396240"/>
                  </a:lnTo>
                  <a:lnTo>
                    <a:pt x="4124959" y="396240"/>
                  </a:lnTo>
                  <a:lnTo>
                    <a:pt x="4124959" y="528320"/>
                  </a:lnTo>
                  <a:lnTo>
                    <a:pt x="4389120" y="264160"/>
                  </a:lnTo>
                  <a:lnTo>
                    <a:pt x="412495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31720" y="3154680"/>
              <a:ext cx="4389120" cy="528320"/>
            </a:xfrm>
            <a:custGeom>
              <a:avLst/>
              <a:gdLst/>
              <a:ahLst/>
              <a:cxnLst/>
              <a:rect l="l" t="t" r="r" b="b"/>
              <a:pathLst>
                <a:path w="4389120" h="528320">
                  <a:moveTo>
                    <a:pt x="264160" y="528320"/>
                  </a:moveTo>
                  <a:lnTo>
                    <a:pt x="0" y="264160"/>
                  </a:lnTo>
                  <a:lnTo>
                    <a:pt x="264160" y="0"/>
                  </a:lnTo>
                  <a:lnTo>
                    <a:pt x="264160" y="132080"/>
                  </a:lnTo>
                  <a:lnTo>
                    <a:pt x="4124959" y="132080"/>
                  </a:lnTo>
                  <a:lnTo>
                    <a:pt x="4124959" y="0"/>
                  </a:lnTo>
                  <a:lnTo>
                    <a:pt x="4389120" y="264160"/>
                  </a:lnTo>
                  <a:lnTo>
                    <a:pt x="4124959" y="528320"/>
                  </a:lnTo>
                  <a:lnTo>
                    <a:pt x="4124959" y="396240"/>
                  </a:lnTo>
                  <a:lnTo>
                    <a:pt x="264160" y="396240"/>
                  </a:lnTo>
                  <a:lnTo>
                    <a:pt x="264160" y="528320"/>
                  </a:lnTo>
                  <a:close/>
                </a:path>
              </a:pathLst>
            </a:custGeom>
            <a:ln w="1017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87116" y="3287713"/>
            <a:ext cx="263144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25" dirty="0">
                <a:solidFill>
                  <a:srgbClr val="870D17"/>
                </a:solidFill>
                <a:latin typeface="Arial"/>
                <a:cs typeface="Arial"/>
              </a:rPr>
              <a:t>является</a:t>
            </a:r>
            <a:r>
              <a:rPr sz="1450" b="1" spc="-50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rial"/>
                <a:cs typeface="Arial"/>
              </a:rPr>
              <a:t>стороной</a:t>
            </a:r>
            <a:r>
              <a:rPr sz="145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договора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26636" y="4165598"/>
            <a:ext cx="4399915" cy="528955"/>
            <a:chOff x="2326634" y="4165594"/>
            <a:chExt cx="4399915" cy="528955"/>
          </a:xfrm>
        </p:grpSpPr>
        <p:sp>
          <p:nvSpPr>
            <p:cNvPr id="15" name="object 15"/>
            <p:cNvSpPr/>
            <p:nvPr/>
          </p:nvSpPr>
          <p:spPr>
            <a:xfrm>
              <a:off x="2331720" y="4170680"/>
              <a:ext cx="4389120" cy="518159"/>
            </a:xfrm>
            <a:custGeom>
              <a:avLst/>
              <a:gdLst/>
              <a:ahLst/>
              <a:cxnLst/>
              <a:rect l="l" t="t" r="r" b="b"/>
              <a:pathLst>
                <a:path w="4389120" h="518160">
                  <a:moveTo>
                    <a:pt x="4130040" y="0"/>
                  </a:moveTo>
                  <a:lnTo>
                    <a:pt x="4130040" y="129540"/>
                  </a:lnTo>
                  <a:lnTo>
                    <a:pt x="259080" y="129540"/>
                  </a:lnTo>
                  <a:lnTo>
                    <a:pt x="259080" y="0"/>
                  </a:lnTo>
                  <a:lnTo>
                    <a:pt x="0" y="259080"/>
                  </a:lnTo>
                  <a:lnTo>
                    <a:pt x="259080" y="518160"/>
                  </a:lnTo>
                  <a:lnTo>
                    <a:pt x="259080" y="388620"/>
                  </a:lnTo>
                  <a:lnTo>
                    <a:pt x="4130040" y="388620"/>
                  </a:lnTo>
                  <a:lnTo>
                    <a:pt x="4130040" y="518160"/>
                  </a:lnTo>
                  <a:lnTo>
                    <a:pt x="4389120" y="259080"/>
                  </a:lnTo>
                  <a:lnTo>
                    <a:pt x="41300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1720" y="4170680"/>
              <a:ext cx="4389120" cy="518159"/>
            </a:xfrm>
            <a:custGeom>
              <a:avLst/>
              <a:gdLst/>
              <a:ahLst/>
              <a:cxnLst/>
              <a:rect l="l" t="t" r="r" b="b"/>
              <a:pathLst>
                <a:path w="4389120" h="518160">
                  <a:moveTo>
                    <a:pt x="259080" y="518160"/>
                  </a:moveTo>
                  <a:lnTo>
                    <a:pt x="0" y="259080"/>
                  </a:lnTo>
                  <a:lnTo>
                    <a:pt x="259080" y="0"/>
                  </a:lnTo>
                  <a:lnTo>
                    <a:pt x="259080" y="129540"/>
                  </a:lnTo>
                  <a:lnTo>
                    <a:pt x="4130040" y="129540"/>
                  </a:lnTo>
                  <a:lnTo>
                    <a:pt x="4130040" y="0"/>
                  </a:lnTo>
                  <a:lnTo>
                    <a:pt x="4389120" y="259080"/>
                  </a:lnTo>
                  <a:lnTo>
                    <a:pt x="4130040" y="518160"/>
                  </a:lnTo>
                  <a:lnTo>
                    <a:pt x="4130040" y="388620"/>
                  </a:lnTo>
                  <a:lnTo>
                    <a:pt x="259080" y="388620"/>
                  </a:lnTo>
                  <a:lnTo>
                    <a:pt x="259080" y="518160"/>
                  </a:lnTo>
                  <a:close/>
                </a:path>
              </a:pathLst>
            </a:custGeom>
            <a:ln w="1017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81936" y="4303648"/>
            <a:ext cx="323024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dirty="0">
                <a:solidFill>
                  <a:srgbClr val="870D17"/>
                </a:solidFill>
                <a:latin typeface="Arial"/>
                <a:cs typeface="Arial"/>
              </a:rPr>
              <a:t>может</a:t>
            </a:r>
            <a:r>
              <a:rPr sz="1450" b="1" spc="-19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870D17"/>
                </a:solidFill>
                <a:latin typeface="Arial"/>
                <a:cs typeface="Arial"/>
              </a:rPr>
              <a:t>являться</a:t>
            </a:r>
            <a:r>
              <a:rPr sz="1450" b="1" spc="-175" dirty="0">
                <a:solidFill>
                  <a:srgbClr val="870D17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rial"/>
                <a:cs typeface="Arial"/>
              </a:rPr>
              <a:t>стороной</a:t>
            </a:r>
            <a:r>
              <a:rPr sz="145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договора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17036" y="2692398"/>
            <a:ext cx="498475" cy="2621915"/>
            <a:chOff x="1717034" y="2692394"/>
            <a:chExt cx="498475" cy="2621915"/>
          </a:xfrm>
        </p:grpSpPr>
        <p:sp>
          <p:nvSpPr>
            <p:cNvPr id="19" name="object 19"/>
            <p:cNvSpPr/>
            <p:nvPr/>
          </p:nvSpPr>
          <p:spPr>
            <a:xfrm>
              <a:off x="1722120" y="2697480"/>
              <a:ext cx="487680" cy="2611120"/>
            </a:xfrm>
            <a:custGeom>
              <a:avLst/>
              <a:gdLst/>
              <a:ahLst/>
              <a:cxnLst/>
              <a:rect l="l" t="t" r="r" b="b"/>
              <a:pathLst>
                <a:path w="487680" h="2611120">
                  <a:moveTo>
                    <a:pt x="243840" y="0"/>
                  </a:moveTo>
                  <a:lnTo>
                    <a:pt x="0" y="243840"/>
                  </a:lnTo>
                  <a:lnTo>
                    <a:pt x="121919" y="243840"/>
                  </a:lnTo>
                  <a:lnTo>
                    <a:pt x="121919" y="2367280"/>
                  </a:lnTo>
                  <a:lnTo>
                    <a:pt x="0" y="2367280"/>
                  </a:lnTo>
                  <a:lnTo>
                    <a:pt x="243840" y="2611120"/>
                  </a:lnTo>
                  <a:lnTo>
                    <a:pt x="487680" y="2367280"/>
                  </a:lnTo>
                  <a:lnTo>
                    <a:pt x="365760" y="2367280"/>
                  </a:lnTo>
                  <a:lnTo>
                    <a:pt x="365760" y="243840"/>
                  </a:lnTo>
                  <a:lnTo>
                    <a:pt x="487680" y="24384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2120" y="2697480"/>
              <a:ext cx="487680" cy="2611120"/>
            </a:xfrm>
            <a:custGeom>
              <a:avLst/>
              <a:gdLst/>
              <a:ahLst/>
              <a:cxnLst/>
              <a:rect l="l" t="t" r="r" b="b"/>
              <a:pathLst>
                <a:path w="487680" h="2611120">
                  <a:moveTo>
                    <a:pt x="0" y="243840"/>
                  </a:moveTo>
                  <a:lnTo>
                    <a:pt x="243840" y="0"/>
                  </a:lnTo>
                  <a:lnTo>
                    <a:pt x="487680" y="243840"/>
                  </a:lnTo>
                  <a:lnTo>
                    <a:pt x="365760" y="243840"/>
                  </a:lnTo>
                  <a:lnTo>
                    <a:pt x="365760" y="2367280"/>
                  </a:lnTo>
                  <a:lnTo>
                    <a:pt x="487680" y="2367280"/>
                  </a:lnTo>
                  <a:lnTo>
                    <a:pt x="243840" y="2611120"/>
                  </a:lnTo>
                  <a:lnTo>
                    <a:pt x="0" y="2367280"/>
                  </a:lnTo>
                  <a:lnTo>
                    <a:pt x="121919" y="2367280"/>
                  </a:lnTo>
                  <a:lnTo>
                    <a:pt x="121919" y="243840"/>
                  </a:lnTo>
                  <a:lnTo>
                    <a:pt x="0" y="243840"/>
                  </a:lnTo>
                  <a:close/>
                </a:path>
              </a:pathLst>
            </a:custGeom>
            <a:ln w="1017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3245" y="3142044"/>
            <a:ext cx="1070611" cy="74180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30480" algn="just">
              <a:lnSpc>
                <a:spcPct val="77600"/>
              </a:lnSpc>
              <a:spcBef>
                <a:spcPts val="590"/>
              </a:spcBef>
            </a:pPr>
            <a:r>
              <a:rPr sz="1850" b="1" spc="-5" dirty="0">
                <a:solidFill>
                  <a:srgbClr val="585858"/>
                </a:solidFill>
                <a:latin typeface="Arial"/>
                <a:cs typeface="Arial"/>
              </a:rPr>
              <a:t>договор</a:t>
            </a:r>
            <a:r>
              <a:rPr sz="185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spc="-15" dirty="0">
                <a:latin typeface="Microsoft Sans Serif"/>
                <a:cs typeface="Microsoft Sans Serif"/>
              </a:rPr>
              <a:t>о</a:t>
            </a:r>
            <a:r>
              <a:rPr sz="1850" spc="-160" dirty="0">
                <a:latin typeface="Microsoft Sans Serif"/>
                <a:cs typeface="Microsoft Sans Serif"/>
              </a:rPr>
              <a:t> </a:t>
            </a:r>
            <a:r>
              <a:rPr sz="1850" spc="-100" dirty="0">
                <a:latin typeface="Microsoft Sans Serif"/>
                <a:cs typeface="Microsoft Sans Serif"/>
              </a:rPr>
              <a:t>целевом</a:t>
            </a:r>
            <a:r>
              <a:rPr sz="1850" spc="-25" dirty="0">
                <a:latin typeface="Microsoft Sans Serif"/>
                <a:cs typeface="Microsoft Sans Serif"/>
              </a:rPr>
              <a:t> </a:t>
            </a:r>
            <a:r>
              <a:rPr sz="1850" spc="-30" dirty="0">
                <a:latin typeface="Microsoft Sans Serif"/>
                <a:cs typeface="Microsoft Sans Serif"/>
              </a:rPr>
              <a:t>обучении</a:t>
            </a:r>
            <a:endParaRPr sz="185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3820159"/>
            <a:ext cx="995680" cy="99568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038600" y="16764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  <a:r>
              <a:rPr kumimoji="0" lang="ru-RU" sz="16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случае,</a:t>
            </a:r>
            <a:r>
              <a:rPr kumimoji="0" lang="ru-RU" sz="1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если</a:t>
            </a:r>
            <a:r>
              <a:rPr kumimoji="0" lang="ru-RU" sz="1600" b="0" i="0" u="none" strike="noStrike" kern="1200" cap="none" spc="-1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договором</a:t>
            </a:r>
            <a:r>
              <a:rPr kumimoji="0" lang="ru-RU" sz="1600" b="0" i="0" u="none" strike="noStrike" kern="1200" cap="none" spc="4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установлено: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96545" algn="l"/>
              </a:tabLst>
              <a:defRPr/>
            </a:pPr>
            <a:r>
              <a:rPr kumimoji="0" lang="ru-RU" sz="16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прохождение</a:t>
            </a:r>
            <a:r>
              <a:rPr kumimoji="0" lang="ru-RU" sz="1600" b="0" i="0" u="none" strike="noStrike" kern="1200" cap="none" spc="-2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4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практической</a:t>
            </a:r>
            <a:r>
              <a:rPr kumimoji="0" lang="ru-RU" sz="1600" b="0" i="0" u="none" strike="noStrike" kern="1200" cap="none" spc="-2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4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подготовки</a:t>
            </a:r>
            <a:r>
              <a:rPr kumimoji="0" lang="ru-RU" sz="1600" b="0" i="0" u="none" strike="noStrike" kern="1200" cap="none" spc="-204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у</a:t>
            </a:r>
            <a:r>
              <a:rPr kumimoji="0" lang="ru-RU" sz="1600" b="0" i="0" u="none" strike="noStrike" kern="1200" cap="none" spc="-8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заказчика</a:t>
            </a:r>
            <a:r>
              <a:rPr kumimoji="0" lang="ru-RU" sz="1600" b="0" i="0" u="none" strike="noStrike" kern="1200" cap="none" spc="-2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или</a:t>
            </a:r>
            <a:r>
              <a:rPr kumimoji="0" lang="ru-RU" sz="16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работодателя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Microsoft Sans Serif"/>
              </a:rPr>
              <a:t>или </a:t>
            </a:r>
            <a:r>
              <a:rPr kumimoji="0" lang="ru-RU" sz="16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требования</a:t>
            </a:r>
            <a:r>
              <a:rPr kumimoji="0" lang="ru-RU" sz="1600" b="0" i="0" u="none" strike="noStrike" kern="1200" cap="none" spc="-17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к</a:t>
            </a:r>
            <a:r>
              <a:rPr kumimoji="0" lang="ru-RU" sz="1600" b="0" i="0" u="none" strike="noStrike" kern="1200" cap="none" spc="-3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успеваемости</a:t>
            </a:r>
            <a:r>
              <a:rPr kumimoji="0" lang="ru-RU" sz="16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гражданина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239" y="2499360"/>
            <a:ext cx="853440" cy="965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239" y="3840483"/>
            <a:ext cx="853440" cy="9550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8871" y="107102"/>
            <a:ext cx="10544175" cy="4784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Кто</a:t>
            </a:r>
            <a:r>
              <a:rPr sz="2800" spc="-1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может</a:t>
            </a:r>
            <a:r>
              <a:rPr sz="2800" spc="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быть</a:t>
            </a:r>
            <a:r>
              <a:rPr sz="2800" spc="-8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заказчиком?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800">
              <a:latin typeface="Arial Black"/>
              <a:cs typeface="Arial Black"/>
            </a:endParaRPr>
          </a:p>
          <a:p>
            <a:pPr marL="1157605" marR="3375025">
              <a:lnSpc>
                <a:spcPts val="2730"/>
              </a:lnSpc>
              <a:spcBef>
                <a:spcPts val="5"/>
              </a:spcBef>
            </a:pP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Федеральные</a:t>
            </a:r>
            <a:r>
              <a:rPr sz="2800" spc="-10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органы</a:t>
            </a:r>
            <a:r>
              <a:rPr sz="2800" spc="-150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власти,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органы</a:t>
            </a:r>
            <a:r>
              <a:rPr sz="2800" spc="-100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власти</a:t>
            </a:r>
            <a:r>
              <a:rPr sz="2800" spc="-7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субъекта</a:t>
            </a:r>
            <a:r>
              <a:rPr sz="2800" spc="-50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739762"/>
                </a:solidFill>
                <a:latin typeface="Arial Black"/>
                <a:cs typeface="Arial Black"/>
              </a:rPr>
              <a:t>РФ</a:t>
            </a:r>
            <a:endParaRPr sz="2800">
              <a:latin typeface="Arial Black"/>
              <a:cs typeface="Arial Black"/>
            </a:endParaRPr>
          </a:p>
          <a:p>
            <a:pPr marL="1157605">
              <a:lnSpc>
                <a:spcPts val="2655"/>
              </a:lnSpc>
            </a:pP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и</a:t>
            </a:r>
            <a:r>
              <a:rPr sz="2800" spc="-110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органы</a:t>
            </a:r>
            <a:r>
              <a:rPr sz="2800" spc="2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местного</a:t>
            </a:r>
            <a:r>
              <a:rPr sz="2800" spc="-80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самоуправления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800">
              <a:latin typeface="Arial Black"/>
              <a:cs typeface="Arial Black"/>
            </a:endParaRPr>
          </a:p>
          <a:p>
            <a:pPr marL="1157605">
              <a:lnSpc>
                <a:spcPts val="3040"/>
              </a:lnSpc>
            </a:pP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Юридические</a:t>
            </a:r>
            <a:r>
              <a:rPr sz="2800" spc="-95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739762"/>
                </a:solidFill>
                <a:latin typeface="Arial Black"/>
                <a:cs typeface="Arial Black"/>
              </a:rPr>
              <a:t>лица</a:t>
            </a:r>
            <a:endParaRPr sz="2800">
              <a:latin typeface="Arial Black"/>
              <a:cs typeface="Arial Black"/>
            </a:endParaRPr>
          </a:p>
          <a:p>
            <a:pPr marL="1157605">
              <a:lnSpc>
                <a:spcPts val="3040"/>
              </a:lnSpc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с</a:t>
            </a:r>
            <a:r>
              <a:rPr sz="2800" spc="-1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государственным</a:t>
            </a:r>
            <a:r>
              <a:rPr sz="280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участием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800">
              <a:latin typeface="Arial Black"/>
              <a:cs typeface="Arial Black"/>
            </a:endParaRPr>
          </a:p>
          <a:p>
            <a:pPr marL="1157605" marR="5080" algn="just">
              <a:lnSpc>
                <a:spcPct val="79900"/>
              </a:lnSpc>
            </a:pPr>
            <a:r>
              <a:rPr sz="2800" dirty="0">
                <a:solidFill>
                  <a:srgbClr val="739762"/>
                </a:solidFill>
                <a:latin typeface="Arial Black"/>
                <a:cs typeface="Arial Black"/>
              </a:rPr>
              <a:t>Сельскохозяйственные</a:t>
            </a:r>
            <a:r>
              <a:rPr sz="2800" spc="-204" dirty="0">
                <a:solidFill>
                  <a:srgbClr val="739762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739762"/>
                </a:solidFill>
                <a:latin typeface="Arial Black"/>
                <a:cs typeface="Arial Black"/>
              </a:rPr>
              <a:t>товаропроизводители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при</a:t>
            </a:r>
            <a:r>
              <a:rPr sz="2800" spc="-1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условии</a:t>
            </a:r>
            <a:r>
              <a:rPr sz="2800" spc="-1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нахождения</a:t>
            </a:r>
            <a:r>
              <a:rPr sz="2800" spc="-7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в</a:t>
            </a:r>
            <a:r>
              <a:rPr sz="2800" spc="-11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указанном</a:t>
            </a:r>
            <a:r>
              <a:rPr sz="2800" spc="-1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статусе </a:t>
            </a:r>
            <a:r>
              <a:rPr sz="2800" dirty="0">
                <a:solidFill>
                  <a:srgbClr val="C00000"/>
                </a:solidFill>
                <a:latin typeface="Arial Black"/>
                <a:cs typeface="Arial Black"/>
              </a:rPr>
              <a:t>не</a:t>
            </a:r>
            <a:r>
              <a:rPr sz="2800" spc="-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00000"/>
                </a:solidFill>
                <a:latin typeface="Arial Black"/>
                <a:cs typeface="Arial Black"/>
              </a:rPr>
              <a:t>менее</a:t>
            </a:r>
            <a:r>
              <a:rPr sz="2800" spc="-5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C00000"/>
                </a:solidFill>
                <a:latin typeface="Arial Black"/>
                <a:cs typeface="Arial Black"/>
              </a:rPr>
              <a:t>трех</a:t>
            </a:r>
            <a:r>
              <a:rPr sz="2800" spc="3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Arial Black"/>
                <a:cs typeface="Arial Black"/>
              </a:rPr>
              <a:t>лет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239" y="1087123"/>
            <a:ext cx="853440" cy="95503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10" dirty="0"/>
              <a:t>6</a:t>
            </a:fld>
            <a:r>
              <a:rPr spc="-80" dirty="0"/>
              <a:t> </a:t>
            </a:r>
            <a:r>
              <a:rPr dirty="0"/>
              <a:t>/</a:t>
            </a:r>
            <a:r>
              <a:rPr spc="5" dirty="0"/>
              <a:t> </a:t>
            </a:r>
            <a:r>
              <a:rPr sz="1425" spc="-37" baseline="23391" dirty="0"/>
              <a:t>15</a:t>
            </a:r>
            <a:endParaRPr sz="1425" baseline="23391"/>
          </a:p>
        </p:txBody>
      </p:sp>
      <p:pic>
        <p:nvPicPr>
          <p:cNvPr id="1026" name="Picture 2" descr="E:\С рабочего стола\ПРИЕМКА 2024\Картинки для постов\Целевое обуч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1"/>
            <a:ext cx="4130675" cy="21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105" y="81283"/>
            <a:ext cx="6083935" cy="160043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720"/>
              </a:spcBef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Существенные</a:t>
            </a:r>
            <a:r>
              <a:rPr sz="2800" spc="-1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условия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договора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о</a:t>
            </a:r>
            <a:r>
              <a:rPr sz="2800" spc="-8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целевом</a:t>
            </a:r>
            <a:r>
              <a:rPr sz="280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обучении</a:t>
            </a:r>
            <a:endParaRPr sz="2800">
              <a:latin typeface="Arial Black"/>
              <a:cs typeface="Arial Black"/>
            </a:endParaRPr>
          </a:p>
          <a:p>
            <a:pPr marL="34925">
              <a:lnSpc>
                <a:spcPct val="100000"/>
              </a:lnSpc>
              <a:spcBef>
                <a:spcPts val="2990"/>
              </a:spcBef>
            </a:pP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Заказчик</a:t>
            </a:r>
            <a:r>
              <a:rPr sz="2800" spc="-6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870D17"/>
                </a:solidFill>
                <a:latin typeface="Arial Black"/>
                <a:cs typeface="Arial Black"/>
              </a:rPr>
              <a:t>обязан: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10" dirty="0"/>
              <a:t>7</a:t>
            </a:fld>
            <a:r>
              <a:rPr spc="-80" dirty="0"/>
              <a:t> </a:t>
            </a:r>
            <a:r>
              <a:rPr dirty="0"/>
              <a:t>/</a:t>
            </a:r>
            <a:r>
              <a:rPr spc="5" dirty="0"/>
              <a:t> </a:t>
            </a:r>
            <a:r>
              <a:rPr sz="1425" spc="-37" baseline="23391" dirty="0"/>
              <a:t>15</a:t>
            </a:r>
            <a:endParaRPr sz="1425" baseline="23391"/>
          </a:p>
        </p:txBody>
      </p:sp>
      <p:sp>
        <p:nvSpPr>
          <p:cNvPr id="4" name="object 4"/>
          <p:cNvSpPr txBox="1"/>
          <p:nvPr/>
        </p:nvSpPr>
        <p:spPr>
          <a:xfrm>
            <a:off x="1356615" y="2223456"/>
            <a:ext cx="102069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Организовать</a:t>
            </a:r>
            <a:r>
              <a:rPr sz="2000" spc="-13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предоставление</a:t>
            </a:r>
            <a:r>
              <a:rPr sz="2000" spc="-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гражданину</a:t>
            </a:r>
            <a:r>
              <a:rPr sz="2000" spc="-2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период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обучения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стипендии</a:t>
            </a:r>
            <a:r>
              <a:rPr sz="2000" spc="-28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15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6615" y="2467677"/>
            <a:ext cx="92621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размере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государственной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академической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стипендии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не</a:t>
            </a:r>
            <a:r>
              <a:rPr sz="2000" spc="-1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менее</a:t>
            </a:r>
            <a:r>
              <a:rPr sz="2000" spc="-9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2060</a:t>
            </a:r>
            <a:r>
              <a:rPr sz="2000" spc="-1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руб.</a:t>
            </a:r>
            <a:r>
              <a:rPr sz="2000" spc="-10" dirty="0">
                <a:latin typeface="Microsoft Sans Serif"/>
                <a:cs typeface="Microsoft Sans Serif"/>
              </a:rPr>
              <a:t>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613" y="3453129"/>
            <a:ext cx="86366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Создать</a:t>
            </a:r>
            <a:r>
              <a:rPr sz="2000" spc="-9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гражданину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условия</a:t>
            </a:r>
            <a:r>
              <a:rPr sz="2000" spc="-8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для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прохождения</a:t>
            </a:r>
            <a:r>
              <a:rPr sz="2000" spc="-23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практической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613" y="3697926"/>
            <a:ext cx="60045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подготовки</a:t>
            </a:r>
            <a:r>
              <a:rPr sz="2000" spc="-24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местах,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установленных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договоре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275" y="1825071"/>
            <a:ext cx="627380" cy="370395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1</a:t>
            </a:r>
            <a:endParaRPr sz="7050">
              <a:latin typeface="Arial Black"/>
              <a:cs typeface="Arial Black"/>
            </a:endParaRPr>
          </a:p>
          <a:p>
            <a:pPr marL="17145">
              <a:lnSpc>
                <a:spcPct val="100000"/>
              </a:lnSpc>
              <a:spcBef>
                <a:spcPts val="1005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2</a:t>
            </a:r>
            <a:endParaRPr sz="70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3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6616" y="4726623"/>
            <a:ext cx="8815705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Обеспечить</a:t>
            </a:r>
            <a:r>
              <a:rPr sz="2000" spc="-23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трудоустройство</a:t>
            </a:r>
            <a:r>
              <a:rPr sz="2000" spc="-22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гражданина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даты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начала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трудовой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latin typeface="Microsoft Sans Serif"/>
                <a:cs typeface="Microsoft Sans Serif"/>
              </a:rPr>
              <a:t>деятельности</a:t>
            </a:r>
            <a:r>
              <a:rPr sz="2000" spc="-2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до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истечения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установленного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срока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трудовой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деятельности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105" y="81283"/>
            <a:ext cx="6083935" cy="160043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720"/>
              </a:spcBef>
            </a:pP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Существенные</a:t>
            </a:r>
            <a:r>
              <a:rPr sz="2800" spc="-1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условия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договора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о</a:t>
            </a:r>
            <a:r>
              <a:rPr sz="2800" spc="-8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85858"/>
                </a:solidFill>
                <a:latin typeface="Arial Black"/>
                <a:cs typeface="Arial Black"/>
              </a:rPr>
              <a:t>целевом</a:t>
            </a:r>
            <a:r>
              <a:rPr sz="280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 Black"/>
                <a:cs typeface="Arial Black"/>
              </a:rPr>
              <a:t>обучении</a:t>
            </a:r>
            <a:endParaRPr sz="2800" dirty="0">
              <a:latin typeface="Arial Black"/>
              <a:cs typeface="Arial Black"/>
            </a:endParaRPr>
          </a:p>
          <a:p>
            <a:pPr marL="34925">
              <a:lnSpc>
                <a:spcPct val="100000"/>
              </a:lnSpc>
              <a:spcBef>
                <a:spcPts val="2950"/>
              </a:spcBef>
            </a:pP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Работодатель</a:t>
            </a:r>
            <a:r>
              <a:rPr sz="2800" spc="-12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870D17"/>
                </a:solidFill>
                <a:latin typeface="Arial Black"/>
                <a:cs typeface="Arial Black"/>
              </a:rPr>
              <a:t>обязан: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10" dirty="0"/>
              <a:t>8</a:t>
            </a:fld>
            <a:r>
              <a:rPr spc="-80" dirty="0"/>
              <a:t> </a:t>
            </a:r>
            <a:r>
              <a:rPr dirty="0"/>
              <a:t>/</a:t>
            </a:r>
            <a:r>
              <a:rPr spc="5" dirty="0"/>
              <a:t> </a:t>
            </a:r>
            <a:r>
              <a:rPr sz="1425" spc="-37" baseline="23391" dirty="0"/>
              <a:t>15</a:t>
            </a:r>
            <a:endParaRPr sz="1425" baseline="23391"/>
          </a:p>
        </p:txBody>
      </p:sp>
      <p:sp>
        <p:nvSpPr>
          <p:cNvPr id="4" name="object 4"/>
          <p:cNvSpPr txBox="1"/>
          <p:nvPr/>
        </p:nvSpPr>
        <p:spPr>
          <a:xfrm>
            <a:off x="1390017" y="2347281"/>
            <a:ext cx="92729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Обеспечить</a:t>
            </a:r>
            <a:r>
              <a:rPr sz="2000" spc="-204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реализацию</a:t>
            </a:r>
            <a:r>
              <a:rPr sz="2000" spc="-10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мер</a:t>
            </a:r>
            <a:r>
              <a:rPr sz="2000" spc="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поддержки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-1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установленных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заказчиком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0017" y="3387411"/>
            <a:ext cx="86125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Создать</a:t>
            </a:r>
            <a:r>
              <a:rPr sz="2000" spc="-21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гражданину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условия</a:t>
            </a:r>
            <a:r>
              <a:rPr sz="2000" spc="-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для</a:t>
            </a:r>
            <a:r>
              <a:rPr sz="2000" spc="-8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прохождения</a:t>
            </a:r>
            <a:r>
              <a:rPr sz="2000" spc="-16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практической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013" y="3631310"/>
            <a:ext cx="60337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подготовки</a:t>
            </a:r>
            <a:r>
              <a:rPr sz="2000" spc="-17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местах,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установленных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договоре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001" y="1837407"/>
            <a:ext cx="648971" cy="35299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1</a:t>
            </a:r>
            <a:endParaRPr sz="7050">
              <a:latin typeface="Arial Black"/>
              <a:cs typeface="Arial Black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2</a:t>
            </a:r>
            <a:endParaRPr sz="705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7050" spc="-50" dirty="0">
                <a:solidFill>
                  <a:srgbClr val="A6A6A6"/>
                </a:solidFill>
                <a:latin typeface="Arial Black"/>
                <a:cs typeface="Arial Black"/>
              </a:rPr>
              <a:t>3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0015" y="4686367"/>
            <a:ext cx="83985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Трудоустроить</a:t>
            </a:r>
            <a:r>
              <a:rPr sz="2000" spc="-28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гражданина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условиях,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установленных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договоре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Этапы</a:t>
            </a:r>
            <a:r>
              <a:rPr spc="-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-10" dirty="0"/>
              <a:t>сроки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7680" y="1923735"/>
            <a:ext cx="986472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Заказчики</a:t>
            </a:r>
            <a:r>
              <a:rPr sz="2000" spc="-9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размещают</a:t>
            </a:r>
            <a:r>
              <a:rPr sz="2000" spc="-9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предложения</a:t>
            </a:r>
            <a:r>
              <a:rPr sz="2000" spc="-9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на</a:t>
            </a:r>
            <a:r>
              <a:rPr sz="2000" spc="-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Единой</a:t>
            </a:r>
            <a:r>
              <a:rPr sz="2000" spc="-9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цифровой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1925"/>
              </a:lnSpc>
            </a:pP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платформе</a:t>
            </a:r>
            <a:r>
              <a:rPr sz="2000" spc="-10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(ЕЦП)</a:t>
            </a:r>
            <a:r>
              <a:rPr sz="20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«Работа</a:t>
            </a:r>
            <a:r>
              <a:rPr sz="2000" spc="-9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России».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165"/>
              </a:lnSpc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Важно!!!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После</a:t>
            </a:r>
            <a:r>
              <a:rPr sz="2000" spc="-9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10</a:t>
            </a:r>
            <a:r>
              <a:rPr sz="2000" spc="-2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июня</a:t>
            </a:r>
            <a:r>
              <a:rPr sz="2000" spc="-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предложения</a:t>
            </a:r>
            <a:r>
              <a:rPr sz="2000" spc="-2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уже</a:t>
            </a:r>
            <a:r>
              <a:rPr sz="2000" spc="7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не</a:t>
            </a:r>
            <a:r>
              <a:rPr sz="2000" spc="-10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могут</a:t>
            </a:r>
            <a:r>
              <a:rPr sz="2000" spc="-2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быть</a:t>
            </a:r>
            <a:r>
              <a:rPr sz="2000" spc="-9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70D17"/>
                </a:solidFill>
                <a:latin typeface="Arial Black"/>
                <a:cs typeface="Arial Black"/>
              </a:rPr>
              <a:t>изменены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0321" y="3835721"/>
            <a:ext cx="8626475" cy="55976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indent="-274955">
              <a:lnSpc>
                <a:spcPts val="1920"/>
              </a:lnSpc>
              <a:spcBef>
                <a:spcPts val="565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абитуриенты</a:t>
            </a:r>
            <a:r>
              <a:rPr sz="2000" spc="-17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подают</a:t>
            </a:r>
            <a:r>
              <a:rPr sz="2000" spc="-8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заявку</a:t>
            </a:r>
            <a:r>
              <a:rPr sz="2000" spc="1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о своем</a:t>
            </a:r>
            <a:r>
              <a:rPr sz="20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желании</a:t>
            </a:r>
            <a:r>
              <a:rPr sz="2000" spc="-8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заключить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договор</a:t>
            </a:r>
            <a:r>
              <a:rPr sz="2000" spc="-10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о</a:t>
            </a:r>
            <a:r>
              <a:rPr sz="20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целевом</a:t>
            </a:r>
            <a:r>
              <a:rPr sz="2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обучении;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0320" y="4324036"/>
            <a:ext cx="5845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заказчик</a:t>
            </a:r>
            <a:r>
              <a:rPr sz="2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отслеживает</a:t>
            </a:r>
            <a:r>
              <a:rPr sz="2000" spc="-12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подачу</a:t>
            </a:r>
            <a:r>
              <a:rPr sz="2000" spc="-8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заявок;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2985" y="5621656"/>
            <a:ext cx="9053195" cy="8034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5"/>
              </a:spcBef>
            </a:pP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Заключается</a:t>
            </a:r>
            <a:r>
              <a:rPr sz="2000" spc="-8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договор</a:t>
            </a:r>
            <a:r>
              <a:rPr sz="2000" spc="-17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</a:t>
            </a:r>
            <a:r>
              <a:rPr sz="2000" spc="-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целевом</a:t>
            </a:r>
            <a:r>
              <a:rPr sz="2000" spc="-40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870D17"/>
                </a:solidFill>
                <a:latin typeface="Arial Black"/>
                <a:cs typeface="Arial Black"/>
              </a:rPr>
              <a:t>обучении</a:t>
            </a:r>
            <a:r>
              <a:rPr sz="2000" spc="-8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между</a:t>
            </a:r>
            <a:r>
              <a:rPr sz="2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заказчиком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и</a:t>
            </a:r>
            <a:r>
              <a:rPr sz="2000" spc="1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гражданином,</a:t>
            </a:r>
            <a:r>
              <a:rPr sz="2000" spc="-19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если</a:t>
            </a:r>
            <a:r>
              <a:rPr sz="20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поступающий</a:t>
            </a:r>
            <a:r>
              <a:rPr sz="2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прошел</a:t>
            </a:r>
            <a:r>
              <a:rPr sz="2000" spc="-8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по</a:t>
            </a:r>
            <a:r>
              <a:rPr sz="2000" spc="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конкурсу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1945"/>
              </a:lnSpc>
            </a:pPr>
            <a:r>
              <a:rPr sz="2000" dirty="0">
                <a:solidFill>
                  <a:srgbClr val="585858"/>
                </a:solidFill>
                <a:latin typeface="Arial Black"/>
                <a:cs typeface="Arial Black"/>
              </a:rPr>
              <a:t>и был</a:t>
            </a:r>
            <a:r>
              <a:rPr sz="2000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 Black"/>
                <a:cs typeface="Arial Black"/>
              </a:rPr>
              <a:t>зачислен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963" y="800734"/>
            <a:ext cx="3030220" cy="109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dirty="0">
                <a:solidFill>
                  <a:srgbClr val="A6A6A6"/>
                </a:solidFill>
                <a:latin typeface="Arial Black"/>
                <a:cs typeface="Arial Black"/>
              </a:rPr>
              <a:t>1</a:t>
            </a:r>
            <a:r>
              <a:rPr sz="7050" spc="-30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4800" dirty="0">
                <a:solidFill>
                  <a:srgbClr val="A6A6A6"/>
                </a:solidFill>
                <a:latin typeface="Arial Black"/>
                <a:cs typeface="Arial Black"/>
              </a:rPr>
              <a:t>этап</a:t>
            </a:r>
            <a:r>
              <a:rPr sz="4800" spc="690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2800" spc="-229" dirty="0">
                <a:solidFill>
                  <a:srgbClr val="FF0000"/>
                </a:solidFill>
                <a:latin typeface="Arial Black"/>
                <a:cs typeface="Arial Black"/>
              </a:rPr>
              <a:t>--</a:t>
            </a:r>
            <a:r>
              <a:rPr sz="2800" spc="-50" dirty="0">
                <a:solidFill>
                  <a:srgbClr val="FF0000"/>
                </a:solidFill>
                <a:latin typeface="Arial Black"/>
                <a:cs typeface="Arial Black"/>
              </a:rPr>
              <a:t>-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7659" y="1339849"/>
            <a:ext cx="593852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2800" spc="-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2800" spc="-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мая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до</a:t>
            </a:r>
            <a:r>
              <a:rPr sz="2800" spc="-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10</a:t>
            </a:r>
            <a:r>
              <a:rPr sz="2800" spc="-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июня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2024</a:t>
            </a:r>
            <a:r>
              <a:rPr sz="2800" spc="-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 Black"/>
                <a:cs typeface="Arial Black"/>
              </a:rPr>
              <a:t>года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961" y="2772410"/>
            <a:ext cx="9686291" cy="109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dirty="0">
                <a:solidFill>
                  <a:srgbClr val="A6A6A6"/>
                </a:solidFill>
                <a:latin typeface="Arial Black"/>
                <a:cs typeface="Arial Black"/>
              </a:rPr>
              <a:t>2</a:t>
            </a:r>
            <a:r>
              <a:rPr sz="7050" spc="-60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4800" dirty="0">
                <a:solidFill>
                  <a:srgbClr val="A6A6A6"/>
                </a:solidFill>
                <a:latin typeface="Arial Black"/>
                <a:cs typeface="Arial Black"/>
              </a:rPr>
              <a:t>этап</a:t>
            </a:r>
            <a:r>
              <a:rPr sz="4800" spc="670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2800" spc="-229" dirty="0">
                <a:solidFill>
                  <a:srgbClr val="870D17"/>
                </a:solidFill>
                <a:latin typeface="Arial Black"/>
                <a:cs typeface="Arial Black"/>
              </a:rPr>
              <a:t>--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-</a:t>
            </a:r>
            <a:r>
              <a:rPr sz="2800" spc="345" dirty="0">
                <a:solidFill>
                  <a:srgbClr val="870D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с</a:t>
            </a:r>
            <a:r>
              <a:rPr sz="2800" spc="-20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20</a:t>
            </a:r>
            <a:r>
              <a:rPr sz="2800" spc="5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июня</a:t>
            </a:r>
            <a:r>
              <a:rPr sz="2800" spc="-60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до</a:t>
            </a:r>
            <a:r>
              <a:rPr sz="2800" spc="-20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25</a:t>
            </a:r>
            <a:r>
              <a:rPr sz="2800" spc="-2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июля</a:t>
            </a:r>
            <a:r>
              <a:rPr sz="2800" spc="10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2024</a:t>
            </a:r>
            <a:r>
              <a:rPr sz="2800" spc="5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538235"/>
                </a:solidFill>
                <a:latin typeface="Arial Black"/>
                <a:cs typeface="Arial Black"/>
              </a:rPr>
              <a:t>года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963" y="4521453"/>
            <a:ext cx="8799831" cy="109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7079" algn="l"/>
              </a:tabLst>
            </a:pPr>
            <a:r>
              <a:rPr sz="7050" dirty="0">
                <a:solidFill>
                  <a:srgbClr val="A6A6A6"/>
                </a:solidFill>
                <a:latin typeface="Arial Black"/>
                <a:cs typeface="Arial Black"/>
              </a:rPr>
              <a:t>3</a:t>
            </a:r>
            <a:r>
              <a:rPr sz="7050" spc="-30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4800" dirty="0">
                <a:solidFill>
                  <a:srgbClr val="A6A6A6"/>
                </a:solidFill>
                <a:latin typeface="Arial Black"/>
                <a:cs typeface="Arial Black"/>
              </a:rPr>
              <a:t>этап</a:t>
            </a:r>
            <a:r>
              <a:rPr sz="4800" spc="700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2800" spc="-229" dirty="0">
                <a:solidFill>
                  <a:srgbClr val="870D17"/>
                </a:solidFill>
                <a:latin typeface="Arial Black"/>
                <a:cs typeface="Arial Black"/>
              </a:rPr>
              <a:t>--</a:t>
            </a:r>
            <a:r>
              <a:rPr sz="2800" spc="-50" dirty="0">
                <a:solidFill>
                  <a:srgbClr val="870D17"/>
                </a:solidFill>
                <a:latin typeface="Arial Black"/>
                <a:cs typeface="Arial Black"/>
              </a:rPr>
              <a:t>-</a:t>
            </a:r>
            <a:r>
              <a:rPr sz="2800" dirty="0">
                <a:solidFill>
                  <a:srgbClr val="870D17"/>
                </a:solidFill>
                <a:latin typeface="Arial Black"/>
                <a:cs typeface="Arial Black"/>
              </a:rPr>
              <a:t>	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с</a:t>
            </a:r>
            <a:r>
              <a:rPr sz="2800" spc="-4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1</a:t>
            </a:r>
            <a:r>
              <a:rPr sz="2800" spc="-4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до</a:t>
            </a:r>
            <a:r>
              <a:rPr sz="2800" spc="-4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31</a:t>
            </a:r>
            <a:r>
              <a:rPr sz="2800" spc="30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августа</a:t>
            </a:r>
            <a:r>
              <a:rPr sz="2800" spc="-4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38235"/>
                </a:solidFill>
                <a:latin typeface="Arial Black"/>
                <a:cs typeface="Arial Black"/>
              </a:rPr>
              <a:t>2024</a:t>
            </a:r>
            <a:r>
              <a:rPr sz="2800" spc="35" dirty="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538235"/>
                </a:solidFill>
                <a:latin typeface="Arial Black"/>
                <a:cs typeface="Arial Black"/>
              </a:rPr>
              <a:t>года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723</Words>
  <Application>Microsoft Office PowerPoint</Application>
  <PresentationFormat>Произвольный</PresentationFormat>
  <Paragraphs>145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Целевое обучение В чем суть?</vt:lpstr>
      <vt:lpstr>Презентация PowerPoint</vt:lpstr>
      <vt:lpstr>Изменение в нормативной базе с 1 мая 2024 года</vt:lpstr>
      <vt:lpstr>Презентация PowerPoint</vt:lpstr>
      <vt:lpstr>Стороны договора о целевом обучении</vt:lpstr>
      <vt:lpstr>Презентация PowerPoint</vt:lpstr>
      <vt:lpstr>Презентация PowerPoint</vt:lpstr>
      <vt:lpstr>Презентация PowerPoint</vt:lpstr>
      <vt:lpstr>Этапы и сроки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Целевое обучение</dc:subject>
  <dc:creator>В.М. Смоленцев</dc:creator>
  <cp:keywords>Целевое обучение</cp:keywords>
  <cp:lastModifiedBy>User</cp:lastModifiedBy>
  <cp:revision>28</cp:revision>
  <dcterms:created xsi:type="dcterms:W3CDTF">2024-05-21T09:30:12Z</dcterms:created>
  <dcterms:modified xsi:type="dcterms:W3CDTF">2024-05-23T03:17:51Z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2024-05-21T00:00:00Z</vt:filetime>
  </property>
  <property fmtid="{D5CDD505-2E9C-101B-9397-08002B2CF9AE}" pid="5" name="Producer">
    <vt:lpwstr>Microsoft® PowerPoint® 2016</vt:lpwstr>
  </property>
</Properties>
</file>