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8.jpg" ContentType="image/jpeg"/>
  <Override PartName="/ppt/media/image19.jpg" ContentType="image/jpeg"/>
  <Override PartName="/ppt/notesSlides/notesSlide5.xml" ContentType="application/vnd.openxmlformats-officedocument.presentationml.notesSlide+xml"/>
  <Override PartName="/ppt/media/image22.jpg" ContentType="image/jpeg"/>
  <Override PartName="/ppt/media/image23.jpg" ContentType="image/jpeg"/>
  <Override PartName="/ppt/media/image25.jpg" ContentType="image/jpeg"/>
  <Override PartName="/ppt/media/image26.jpg" ContentType="image/jpeg"/>
  <Override PartName="/ppt/notesSlides/notesSlide6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7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2.jpg" ContentType="image/jpeg"/>
  <Override PartName="/ppt/notesSlides/notesSlide8.xml" ContentType="application/vnd.openxmlformats-officedocument.presentationml.notesSlide+xml"/>
  <Override PartName="/ppt/media/image33.jpg" ContentType="image/jpeg"/>
  <Override PartName="/ppt/media/image34.jpg" ContentType="image/jpeg"/>
  <Override PartName="/ppt/notesSlides/notesSlide9.xml" ContentType="application/vnd.openxmlformats-officedocument.presentationml.notesSlide+xml"/>
  <Override PartName="/ppt/media/image42.jpg" ContentType="image/jpeg"/>
  <Override PartName="/ppt/media/image43.jpg" ContentType="image/jpeg"/>
  <Override PartName="/ppt/media/image44.jpg" ContentType="image/jpeg"/>
  <Override PartName="/ppt/notesSlides/notesSlide10.xml" ContentType="application/vnd.openxmlformats-officedocument.presentationml.notesSlide+xml"/>
  <Override PartName="/ppt/media/image45.jpg" ContentType="image/jpeg"/>
  <Override PartName="/ppt/media/image46.jpg" ContentType="image/jpeg"/>
  <Override PartName="/ppt/notesSlides/notesSlide11.xml" ContentType="application/vnd.openxmlformats-officedocument.presentationml.notesSlide+xml"/>
  <Override PartName="/ppt/media/image48.jpg" ContentType="image/jpeg"/>
  <Override PartName="/ppt/media/image49.jpg" ContentType="image/jpeg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ppt/notesSlides/notesSlide12.xml" ContentType="application/vnd.openxmlformats-officedocument.presentationml.notesSlide+xml"/>
  <Override PartName="/ppt/media/image63.jpg" ContentType="image/jpeg"/>
  <Override PartName="/ppt/media/image64.jpg" ContentType="image/jpeg"/>
  <Override PartName="/ppt/notesSlides/notesSlide13.xml" ContentType="application/vnd.openxmlformats-officedocument.presentationml.notesSlide+xml"/>
  <Override PartName="/ppt/media/image8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3" r:id="rId4"/>
    <p:sldId id="284" r:id="rId5"/>
    <p:sldId id="285" r:id="rId6"/>
    <p:sldId id="261" r:id="rId7"/>
    <p:sldId id="286" r:id="rId8"/>
    <p:sldId id="287" r:id="rId9"/>
    <p:sldId id="288" r:id="rId10"/>
    <p:sldId id="265" r:id="rId11"/>
    <p:sldId id="266" r:id="rId12"/>
    <p:sldId id="289" r:id="rId13"/>
    <p:sldId id="290" r:id="rId14"/>
    <p:sldId id="269" r:id="rId15"/>
    <p:sldId id="291" r:id="rId16"/>
    <p:sldId id="271" r:id="rId17"/>
    <p:sldId id="272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93" r:id="rId26"/>
  </p:sldIdLst>
  <p:sldSz cx="9144000" cy="5321300"/>
  <p:notesSz cx="9144000" cy="53213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974" autoAdjust="0"/>
    <p:restoredTop sz="95641" autoAdjust="0"/>
  </p:normalViewPr>
  <p:slideViewPr>
    <p:cSldViewPr>
      <p:cViewPr>
        <p:scale>
          <a:sx n="140" d="100"/>
          <a:sy n="140" d="100"/>
        </p:scale>
        <p:origin x="-1674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B6D4-E962-46E7-B991-0C852C464D65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65163"/>
            <a:ext cx="3086100" cy="179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560638"/>
            <a:ext cx="7315200" cy="2095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054600"/>
            <a:ext cx="3962400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054600"/>
            <a:ext cx="3962400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A30A-8E63-400E-B7DA-5C4CBC92E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5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143000"/>
            <a:ext cx="5302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336" y="159765"/>
            <a:ext cx="11474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79928"/>
            <a:ext cx="6400800" cy="133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22422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457200" y="1223899"/>
            <a:ext cx="3977640" cy="21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4709160" y="1223899"/>
            <a:ext cx="3977640" cy="21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22422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223899"/>
            <a:ext cx="3977640" cy="3512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223899"/>
            <a:ext cx="3977640" cy="3512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70871"/>
            <a:ext cx="6858000" cy="1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94914"/>
            <a:ext cx="6858000" cy="128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964821" y="105791"/>
            <a:ext cx="7214361" cy="83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12750" y="1182611"/>
            <a:ext cx="8439150" cy="362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3108960" y="4948809"/>
            <a:ext cx="2926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457200" y="4948809"/>
            <a:ext cx="210312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83680" y="4948809"/>
            <a:ext cx="210312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6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857" y="125729"/>
            <a:ext cx="759650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1628" y="799992"/>
            <a:ext cx="4321809" cy="268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22422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948809"/>
            <a:ext cx="2926080" cy="26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948809"/>
            <a:ext cx="2103120" cy="26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948809"/>
            <a:ext cx="2103120" cy="26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g"/><Relationship Id="rId5" Type="http://schemas.openxmlformats.org/officeDocument/2006/relationships/image" Target="../media/image2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7.png"/><Relationship Id="rId18" Type="http://schemas.openxmlformats.org/officeDocument/2006/relationships/image" Target="../media/image8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17" Type="http://schemas.openxmlformats.org/officeDocument/2006/relationships/image" Target="../media/image81.jpg"/><Relationship Id="rId2" Type="http://schemas.openxmlformats.org/officeDocument/2006/relationships/image" Target="../media/image66.jp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11" Type="http://schemas.openxmlformats.org/officeDocument/2006/relationships/image" Target="../media/image75.png"/><Relationship Id="rId5" Type="http://schemas.openxmlformats.org/officeDocument/2006/relationships/image" Target="../media/image69.jpg"/><Relationship Id="rId15" Type="http://schemas.openxmlformats.org/officeDocument/2006/relationships/image" Target="../media/image79.jpg"/><Relationship Id="rId10" Type="http://schemas.openxmlformats.org/officeDocument/2006/relationships/image" Target="../media/image74.jpg"/><Relationship Id="rId19" Type="http://schemas.openxmlformats.org/officeDocument/2006/relationships/image" Target="../media/image83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Relationship Id="rId14" Type="http://schemas.openxmlformats.org/officeDocument/2006/relationships/image" Target="../media/image7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hyperlink" Target="http://www.omgau.ru/" TargetMode="External"/><Relationship Id="rId7" Type="http://schemas.openxmlformats.org/officeDocument/2006/relationships/image" Target="../media/image8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ezhd.otd@omgau.org" TargetMode="External"/><Relationship Id="rId5" Type="http://schemas.openxmlformats.org/officeDocument/2006/relationships/hyperlink" Target="mailto:omgau.int@mail.ru" TargetMode="External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r="5512"/>
          <a:stretch/>
        </p:blipFill>
        <p:spPr>
          <a:xfrm>
            <a:off x="0" y="577"/>
            <a:ext cx="9144000" cy="34226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6800" y="3498850"/>
            <a:ext cx="7315200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3800" b="1" spc="-45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  <a:cs typeface="MS Gothic"/>
              </a:rPr>
              <a:t>鄂木斯克国立农业大学</a:t>
            </a:r>
            <a:endParaRPr lang="ru-RU" sz="3800" b="1" spc="-45" dirty="0">
              <a:solidFill>
                <a:schemeClr val="tx2">
                  <a:lumMod val="75000"/>
                </a:schemeClr>
              </a:solidFill>
              <a:latin typeface="+mn-ea"/>
              <a:ea typeface="+mn-ea"/>
              <a:cs typeface="MS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altLang="zh-CN" sz="2800" b="1" dirty="0">
                <a:solidFill>
                  <a:srgbClr val="C00000"/>
                </a:solidFill>
                <a:latin typeface="+mn-ea"/>
                <a:ea typeface="+mn-ea"/>
                <a:cs typeface="MS Gothic"/>
              </a:rPr>
              <a:t>«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  <a:cs typeface="MS Gothic"/>
              </a:rPr>
              <a:t>保留传统，引进创新</a:t>
            </a:r>
            <a:r>
              <a:rPr lang="ru-RU" altLang="zh-CN" sz="2800" b="1" dirty="0">
                <a:solidFill>
                  <a:srgbClr val="C00000"/>
                </a:solidFill>
                <a:latin typeface="+mn-ea"/>
                <a:ea typeface="+mn-ea"/>
                <a:cs typeface="MS Gothic"/>
              </a:rPr>
              <a:t>»</a:t>
            </a:r>
            <a:endParaRPr sz="2800" b="1" dirty="0">
              <a:solidFill>
                <a:srgbClr val="C00000"/>
              </a:solidFill>
              <a:latin typeface="+mn-ea"/>
              <a:ea typeface="+mn-ea"/>
              <a:cs typeface="MS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18" y="69850"/>
            <a:ext cx="393578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-20" dirty="0">
                <a:solidFill>
                  <a:srgbClr val="C00000"/>
                </a:solidFill>
                <a:latin typeface="Microsoft JhengHei"/>
                <a:cs typeface="Microsoft JhengHei"/>
              </a:rPr>
              <a:t>农工综合体技术服务院系</a:t>
            </a:r>
            <a:endParaRPr sz="20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382" y="415034"/>
            <a:ext cx="8878418" cy="313290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zh-CN" altLang="en-US" sz="1200" b="1" spc="-2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dirty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23.03.03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运输和技术机器及综合设施的操作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汽车服务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35.03.06 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农业工程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农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工综合体的数位系统</a:t>
            </a:r>
          </a:p>
          <a:p>
            <a:pPr marL="531450" indent="-171450">
              <a:lnSpc>
                <a:spcPct val="100000"/>
              </a:lnSpc>
              <a:spcAft>
                <a:spcPts val="120"/>
              </a:spcAft>
              <a:buFontTx/>
              <a:buChar char="-"/>
            </a:pPr>
            <a:r>
              <a:rPr lang="zh-CN" altLang="en-US" sz="12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农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工综合体的技术服</a:t>
            </a:r>
            <a:r>
              <a:rPr lang="zh-CN" altLang="en-US" sz="12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务</a:t>
            </a:r>
            <a:endParaRPr lang="ru-RU" altLang="zh-CN" sz="1200" spc="-1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zh-CN" altLang="en-US" sz="1200" b="1" spc="-2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硕士学位</a:t>
            </a:r>
            <a:endParaRPr sz="1200" b="1" dirty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23.04.03</a:t>
            </a:r>
            <a:r>
              <a:rPr lang="en-US" altLang="zh-CN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运输和技术机器及综合设施的操作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汽车服务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35.04.06</a:t>
            </a:r>
            <a:r>
              <a:rPr lang="en-US" altLang="zh-CN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农业工程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农</a:t>
            </a:r>
            <a:r>
              <a:rPr lang="zh-CN" altLang="en-US" sz="12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工综合体的技术流程管理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  <a:buClr>
                <a:srgbClr val="242424"/>
              </a:buClr>
              <a:buFont typeface="Times New Roman"/>
              <a:buChar char="-"/>
            </a:pPr>
            <a:endParaRPr sz="1200" dirty="0">
              <a:latin typeface="MS Gothic"/>
              <a:cs typeface="MS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spcAft>
                <a:spcPts val="120"/>
              </a:spcAft>
              <a:buClr>
                <a:srgbClr val="242424"/>
              </a:buClr>
              <a:buFont typeface="Times New Roman"/>
              <a:buChar char="-"/>
            </a:pPr>
            <a:endParaRPr sz="1200" dirty="0">
              <a:latin typeface="MS Gothic"/>
              <a:cs typeface="MS Gothic"/>
            </a:endParaRPr>
          </a:p>
          <a:p>
            <a:pPr marR="622935" algn="ctr">
              <a:lnSpc>
                <a:spcPct val="100000"/>
              </a:lnSpc>
              <a:spcAft>
                <a:spcPts val="120"/>
              </a:spcAft>
            </a:pPr>
            <a:endParaRPr lang="ru-RU" altLang="zh-CN" sz="1200" b="1" spc="-20" dirty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510" y="3300339"/>
            <a:ext cx="385190" cy="3851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05606"/>
            <a:ext cx="3131820" cy="21125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1" y="0"/>
            <a:ext cx="4038600" cy="3346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3599" y="3532199"/>
            <a:ext cx="5619029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2935" algn="l">
              <a:lnSpc>
                <a:spcPct val="100000"/>
              </a:lnSpc>
              <a:spcAft>
                <a:spcPts val="120"/>
              </a:spcAft>
            </a:pPr>
            <a:r>
              <a:rPr lang="zh-CN" altLang="en-US" sz="1400" b="1" spc="-20" dirty="0" smtClean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我们会教您</a:t>
            </a:r>
          </a:p>
          <a:p>
            <a:pPr marR="622935" algn="l">
              <a:lnSpc>
                <a:spcPct val="100000"/>
              </a:lnSpc>
              <a:spcAft>
                <a:spcPts val="120"/>
              </a:spcAft>
            </a:pPr>
            <a:endParaRPr lang="zh-CN" altLang="en-US" sz="500" dirty="0" smtClean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Microsoft JhengHei"/>
            </a:endParaRPr>
          </a:p>
          <a:p>
            <a:pPr algn="l">
              <a:lnSpc>
                <a:spcPct val="100000"/>
              </a:lnSpc>
              <a:spcAft>
                <a:spcPts val="120"/>
              </a:spcAft>
              <a:tabLst>
                <a:tab pos="3510279" algn="l"/>
              </a:tabLst>
            </a:pPr>
            <a:r>
              <a:rPr lang="en-US" altLang="zh-CN" sz="1400" spc="-50" dirty="0" smtClean="0">
                <a:latin typeface="SimSun" pitchFamily="2" charset="-122"/>
                <a:ea typeface="SimSun" pitchFamily="2" charset="-122"/>
                <a:cs typeface="Times New Roman"/>
              </a:rPr>
              <a:t>-</a:t>
            </a:r>
            <a:r>
              <a:rPr lang="ru-RU" altLang="zh-CN" sz="1400" dirty="0"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创造具有智慧控制、自动化无人驾驶系统的现代化农业机械和单位</a:t>
            </a:r>
          </a:p>
          <a:p>
            <a:pPr>
              <a:lnSpc>
                <a:spcPct val="100000"/>
              </a:lnSpc>
              <a:spcAft>
                <a:spcPts val="120"/>
              </a:spcAft>
              <a:tabLst>
                <a:tab pos="3510279" algn="l"/>
              </a:tabLst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-</a:t>
            </a:r>
            <a:r>
              <a:rPr lang="ru-RU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使用人工智能控制精耕系統的技術流程</a:t>
            </a:r>
            <a:endParaRPr lang="zh-CN" altLang="en-US" sz="1400" dirty="0" smtClean="0">
              <a:latin typeface="SimSun" pitchFamily="2" charset="-122"/>
              <a:ea typeface="SimSun" pitchFamily="2" charset="-122"/>
              <a:cs typeface="MS Gothic"/>
            </a:endParaRPr>
          </a:p>
          <a:p>
            <a:pPr lvl="1">
              <a:lnSpc>
                <a:spcPct val="100000"/>
              </a:lnSpc>
              <a:spcAft>
                <a:spcPts val="120"/>
              </a:spcAft>
              <a:tabLst>
                <a:tab pos="3510279" algn="l"/>
              </a:tabLst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-</a:t>
            </a:r>
            <a:r>
              <a:rPr lang="ru-RU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在没有操作员的情况下操作农业机械，使用智慧型手机分析作物资料</a:t>
            </a:r>
            <a:endParaRPr lang="zh-CN" altLang="en-US" sz="1400" dirty="0" smtClean="0">
              <a:latin typeface="SimSun" pitchFamily="2" charset="-122"/>
              <a:ea typeface="SimSun" pitchFamily="2" charset="-122"/>
              <a:cs typeface="MS Gothic"/>
            </a:endParaRPr>
          </a:p>
          <a:p>
            <a:pPr lvl="1">
              <a:lnSpc>
                <a:spcPct val="100000"/>
              </a:lnSpc>
              <a:spcAft>
                <a:spcPts val="120"/>
              </a:spcAft>
              <a:tabLst>
                <a:tab pos="3510279" algn="l"/>
              </a:tabLst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-</a:t>
            </a:r>
            <a:r>
              <a:rPr lang="ru-RU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</a:rPr>
              <a:t> </a:t>
            </a:r>
            <a:r>
              <a:rPr lang="zh-CN" altLang="en-US" sz="1400" spc="-114" dirty="0" smtClean="0">
                <a:latin typeface="SimSun" pitchFamily="2" charset="-122"/>
                <a:ea typeface="SimSun" pitchFamily="2" charset="-122"/>
                <a:cs typeface="MS Gothic"/>
              </a:rPr>
              <a:t>使用 </a:t>
            </a:r>
            <a:r>
              <a:rPr lang="en-US" altLang="zh-CN" sz="1400" spc="-114" dirty="0" smtClean="0">
                <a:latin typeface="SimSun" pitchFamily="2" charset="-122"/>
                <a:ea typeface="SimSun" pitchFamily="2" charset="-122"/>
                <a:cs typeface="MS Gothic"/>
              </a:rPr>
              <a:t>3D </a:t>
            </a:r>
            <a:r>
              <a:rPr lang="zh-CN" altLang="en-US" sz="1400" spc="-114" dirty="0" smtClean="0">
                <a:latin typeface="SimSun" pitchFamily="2" charset="-122"/>
                <a:ea typeface="SimSun" pitchFamily="2" charset="-122"/>
                <a:cs typeface="MS Gothic"/>
              </a:rPr>
              <a:t>建模设计车辆零件</a:t>
            </a:r>
            <a:endParaRPr lang="zh-CN" altLang="en-US" sz="1400" spc="-114" dirty="0">
              <a:latin typeface="SimSun" pitchFamily="2" charset="-122"/>
              <a:ea typeface="SimSun" pitchFamily="2" charset="-122"/>
              <a:cs typeface="MS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72" y="115950"/>
            <a:ext cx="22300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-10" dirty="0">
                <a:solidFill>
                  <a:srgbClr val="C00000"/>
                </a:solidFill>
                <a:latin typeface="Microsoft JhengHei"/>
                <a:cs typeface="Microsoft JhengHei"/>
              </a:rPr>
              <a:t>动物工院系</a:t>
            </a:r>
            <a:endParaRPr sz="20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944" y="641741"/>
            <a:ext cx="3343275" cy="16594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dirty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sz="12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36.03.02</a:t>
            </a:r>
            <a:r>
              <a:rPr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动物技术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畜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牧业的 </a:t>
            </a:r>
            <a:r>
              <a:rPr lang="en-US" altLang="zh-CN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IT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技术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动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物工程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endParaRPr lang="en-US" altLang="zh-CN" sz="1200" b="1" spc="-40" dirty="0" smtClean="0">
              <a:solidFill>
                <a:srgbClr val="C00000"/>
              </a:solidFill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lang="zh-CN" altLang="en-US" sz="1200" b="1" spc="-40" dirty="0" smtClean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硕</a:t>
            </a:r>
            <a:r>
              <a:rPr lang="zh-CN" altLang="en-US" sz="1200" b="1" spc="-4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士学位</a:t>
            </a:r>
            <a:endParaRPr sz="1200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Microsoft JhengHei"/>
            </a:endParaRPr>
          </a:p>
          <a:p>
            <a:pPr>
              <a:lnSpc>
                <a:spcPct val="100000"/>
              </a:lnSpc>
              <a:spcAft>
                <a:spcPts val="120"/>
              </a:spcAft>
            </a:pPr>
            <a:r>
              <a:rPr sz="12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36.04.02</a:t>
            </a:r>
            <a:r>
              <a:rPr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动物技术</a:t>
            </a:r>
          </a:p>
          <a:p>
            <a:pPr marL="360000">
              <a:lnSpc>
                <a:spcPct val="100000"/>
              </a:lnSpc>
              <a:spcAft>
                <a:spcPts val="120"/>
              </a:spcAft>
            </a:pPr>
            <a:r>
              <a:rPr lang="en-US" altLang="zh-CN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-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动物来源生物资源的育种和遗传学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1496" y="3651250"/>
            <a:ext cx="4418330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Aft>
                <a:spcPts val="120"/>
              </a:spcAft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我们会教</a:t>
            </a:r>
            <a:r>
              <a:rPr lang="zh-CN" altLang="en-US" sz="1400" b="1" spc="-20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您</a:t>
            </a:r>
            <a:endParaRPr sz="1400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Microsoft JhengHei"/>
            </a:endParaRPr>
          </a:p>
          <a:p>
            <a:pPr>
              <a:spcAft>
                <a:spcPts val="120"/>
              </a:spcAft>
            </a:pPr>
            <a:endParaRPr lang="en-US" altLang="zh-CN" sz="500" dirty="0" smtClean="0">
              <a:solidFill>
                <a:srgbClr val="242424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>
              <a:spcAft>
                <a:spcPts val="120"/>
              </a:spcAft>
            </a:pP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繁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殖建模</a:t>
            </a:r>
          </a:p>
          <a:p>
            <a:pPr>
              <a:spcAft>
                <a:spcPts val="120"/>
              </a:spcAft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-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 开发使用标记辅助选择技术提高动物生产力的技术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SimSun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altLang="zh-CN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</a:t>
            </a:r>
            <a:r>
              <a:rPr lang="zh-CN" altLang="en-US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使用评估农场动物和家禽繁殖价值的方法（指数选择）</a:t>
            </a: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altLang="zh-CN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</a:t>
            </a:r>
            <a:r>
              <a:rPr lang="zh-CN" altLang="en-US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开发遗传矫正模型</a:t>
            </a: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altLang="zh-CN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</a:t>
            </a:r>
            <a:r>
              <a:rPr lang="zh-CN" altLang="en-US" sz="1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实施有针对性的育种计划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3257" y="495045"/>
            <a:ext cx="2380361" cy="26668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01" y="202184"/>
            <a:ext cx="3057166" cy="26668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" y="3082798"/>
            <a:ext cx="4190560" cy="2238503"/>
            <a:chOff x="1" y="3082798"/>
            <a:chExt cx="4190560" cy="2238503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2448" y="3082798"/>
              <a:ext cx="2428113" cy="22385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" y="3082799"/>
              <a:ext cx="1762448" cy="223850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06661" y="3458832"/>
            <a:ext cx="384835" cy="384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99507" y="5887"/>
            <a:ext cx="6210695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58384"/>
            <a:r>
              <a:rPr lang="zh-CN" altLang="en-US" sz="2000" spc="-25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经</a:t>
            </a:r>
            <a:r>
              <a:rPr lang="zh-CN" altLang="en-US" sz="2000" spc="-2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济院系</a:t>
            </a:r>
            <a:endParaRPr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53223" y="368535"/>
            <a:ext cx="3590685" cy="456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b="1" dirty="0">
              <a:solidFill>
                <a:srgbClr val="C00000"/>
              </a:solidFill>
              <a:latin typeface="+mn-ea"/>
              <a:ea typeface="+mn-ea"/>
              <a:cs typeface="Times New Roman"/>
              <a:sym typeface="Times New Roman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09.03.02</a:t>
            </a:r>
            <a:r>
              <a:rPr lang="zh-CN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资讯系统与技术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 pitchFamily="34" charset="0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 pitchFamily="34" charset="0"/>
                <a:sym typeface="Arial"/>
              </a:rPr>
              <a:t>-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 pitchFamily="34" charset="0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商业资讯系统与技术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 pitchFamily="34" charset="0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38.03.01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经济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财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务及信贷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会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计、分析及审计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业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务中的会计、控制和财务分析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应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用经济学与金融学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38.03.02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管理学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生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产管理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国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家和市政管理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经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济与组织管理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40.03.01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法理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民法</a:t>
            </a:r>
            <a:endParaRPr lang="ru-RU" altLang="zh-CN"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 algn="l" rtl="0">
              <a:spcAft>
                <a:spcPts val="120"/>
              </a:spcAft>
            </a:pPr>
            <a:endParaRPr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zh-CN" altLang="en-US" sz="1200" b="1" spc="-40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硕</a:t>
            </a: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士学位</a:t>
            </a:r>
            <a:endParaRPr sz="1200" b="1" spc="-40" dirty="0">
              <a:solidFill>
                <a:srgbClr val="C00000"/>
              </a:solidFill>
              <a:latin typeface="+mn-ea"/>
              <a:ea typeface="+mn-ea"/>
              <a:cs typeface="Microsoft JhengHei"/>
              <a:sym typeface="Arial"/>
            </a:endParaRPr>
          </a:p>
          <a:p>
            <a:pPr marR="1665239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09.04.02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资讯系统与技术</a:t>
            </a:r>
            <a:endParaRPr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38.04.01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经济</a:t>
            </a:r>
            <a:endParaRPr lang="en-US" altLang="zh-CN"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lvl="2" algn="l" rtl="0">
              <a:spcAft>
                <a:spcPts val="120"/>
              </a:spcAft>
            </a:pPr>
            <a:r>
              <a:rPr lang="en-US" altLang="zh-CN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 会计、经济分析和财务控制</a:t>
            </a:r>
            <a:endParaRPr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en-US" altLang="zh-CN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 商业分析及财务管理</a:t>
            </a:r>
            <a:endParaRPr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38.04.02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管理学</a:t>
            </a:r>
            <a:endParaRPr lang="en-US" altLang="zh-CN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360000" lvl="2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组织的管理</a:t>
            </a:r>
            <a:endParaRPr sz="1200" spc="-2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40.04.01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法理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5012616" y="3367500"/>
            <a:ext cx="4055183" cy="147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ru-RU" altLang="zh-CN" sz="1400" b="1" spc="-2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 </a:t>
            </a:r>
            <a:r>
              <a:rPr lang="zh-CN" altLang="en-US" sz="1400" b="1" spc="-2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我们会教您</a:t>
            </a:r>
            <a:endParaRPr sz="1400" b="1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279232" algn="l" rtl="0">
              <a:spcBef>
                <a:spcPts val="100"/>
              </a:spcBef>
              <a:spcAft>
                <a:spcPts val="120"/>
              </a:spcAft>
            </a:pPr>
            <a:endParaRPr sz="5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>
              <a:lnSpc>
                <a:spcPct val="100000"/>
              </a:lnSpc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-</a:t>
            </a:r>
            <a:r>
              <a:rPr lang="ru-RU" altLang="zh-CN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 </a:t>
            </a:r>
            <a:r>
              <a:rPr lang="zh-CN" altLang="en-US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使</a:t>
            </a:r>
            <a:r>
              <a:rPr lang="zh-CN" altLang="en-US" sz="1400" spc="-35" dirty="0">
                <a:latin typeface="SimSun" pitchFamily="2" charset="-122"/>
                <a:ea typeface="SimSun" pitchFamily="2" charset="-122"/>
                <a:cs typeface="MS Gothic"/>
              </a:rPr>
              <a:t>用人工智慧方法处理和分析资料</a:t>
            </a:r>
          </a:p>
          <a:p>
            <a:pPr>
              <a:lnSpc>
                <a:spcPct val="100000"/>
              </a:lnSpc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-</a:t>
            </a:r>
            <a:r>
              <a:rPr lang="ru-RU" altLang="zh-CN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 </a:t>
            </a:r>
            <a:r>
              <a:rPr lang="zh-CN" altLang="en-US" sz="1400" spc="-35" dirty="0" smtClean="0">
                <a:latin typeface="SimSun" pitchFamily="2" charset="-122"/>
                <a:ea typeface="SimSun" pitchFamily="2" charset="-122"/>
                <a:cs typeface="MS Gothic"/>
              </a:rPr>
              <a:t>看</a:t>
            </a:r>
            <a:r>
              <a:rPr lang="zh-CN" altLang="en-US" sz="1400" spc="-35" dirty="0">
                <a:latin typeface="SimSun" pitchFamily="2" charset="-122"/>
                <a:ea typeface="SimSun" pitchFamily="2" charset="-122"/>
                <a:cs typeface="MS Gothic"/>
              </a:rPr>
              <a:t>到数字背后的企业“生命”</a:t>
            </a:r>
            <a:r>
              <a:rPr lang="zh-CN" altLang="en-US" sz="1400" spc="-30" dirty="0">
                <a:solidFill>
                  <a:srgbClr val="404040"/>
                </a:solidFill>
                <a:latin typeface="SimSun" pitchFamily="2" charset="-122"/>
                <a:ea typeface="SimSun" pitchFamily="2" charset="-122"/>
                <a:cs typeface="MS UI Gothic"/>
              </a:rPr>
              <a:t> </a:t>
            </a:r>
            <a:r>
              <a:rPr lang="zh-CN" altLang="en-US" sz="1400" spc="-35" dirty="0">
                <a:latin typeface="SimSun" pitchFamily="2" charset="-122"/>
                <a:ea typeface="SimSun" pitchFamily="2" charset="-122"/>
                <a:cs typeface="MS Gothic"/>
              </a:rPr>
              <a:t>，并管理现金流</a:t>
            </a:r>
            <a:endParaRPr lang="zh-CN" altLang="en-US" sz="1400" dirty="0"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lnSpc>
                <a:spcPct val="100000"/>
              </a:lnSpc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-</a:t>
            </a:r>
            <a:r>
              <a:rPr lang="ru-RU" altLang="zh-CN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组</a:t>
            </a:r>
            <a:r>
              <a:rPr lang="zh-CN" altLang="en-US" sz="1400" spc="-25" dirty="0">
                <a:latin typeface="SimSun" pitchFamily="2" charset="-122"/>
                <a:ea typeface="SimSun" pitchFamily="2" charset="-122"/>
                <a:cs typeface="MS Gothic"/>
              </a:rPr>
              <a:t>织团队合作以成功执行专案 </a:t>
            </a:r>
          </a:p>
          <a:p>
            <a:pPr>
              <a:lnSpc>
                <a:spcPct val="100000"/>
              </a:lnSpc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-</a:t>
            </a:r>
            <a:r>
              <a:rPr lang="ru-RU" altLang="zh-CN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解</a:t>
            </a:r>
            <a:r>
              <a:rPr lang="zh-CN" altLang="en-US" sz="1400" spc="-25" dirty="0">
                <a:latin typeface="SimSun" pitchFamily="2" charset="-122"/>
                <a:ea typeface="SimSun" pitchFamily="2" charset="-122"/>
                <a:cs typeface="MS Gothic"/>
              </a:rPr>
              <a:t>决民事、家庭、土地、继承、公司、劳工、     保险案件的争议</a:t>
            </a:r>
            <a:endParaRPr sz="14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</p:txBody>
      </p:sp>
      <p:grpSp>
        <p:nvGrpSpPr>
          <p:cNvPr id="205" name="Google Shape;205;p31"/>
          <p:cNvGrpSpPr/>
          <p:nvPr/>
        </p:nvGrpSpPr>
        <p:grpSpPr>
          <a:xfrm>
            <a:off x="2514600" y="82457"/>
            <a:ext cx="6400800" cy="5153017"/>
            <a:chOff x="2674136" y="87236"/>
            <a:chExt cx="6397601" cy="5156111"/>
          </a:xfrm>
        </p:grpSpPr>
        <p:pic>
          <p:nvPicPr>
            <p:cNvPr id="206" name="Google Shape;20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68289" y="87236"/>
              <a:ext cx="3503448" cy="232892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7" name="Google Shape;207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58538" y="947789"/>
              <a:ext cx="2060448" cy="2164333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8" name="Google Shape;2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83096" y="3250902"/>
              <a:ext cx="385190" cy="385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74136" y="3142695"/>
              <a:ext cx="2060448" cy="2100652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 flipH="1">
            <a:off x="6926" y="52345"/>
            <a:ext cx="9134243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12328"/>
            <a:r>
              <a:rPr lang="zh-CN" altLang="en-US" sz="2000" spc="-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研究生和博士研究部</a:t>
            </a:r>
            <a:endParaRPr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216976" y="450850"/>
            <a:ext cx="5289600" cy="181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R="0" lvl="0" indent="0" algn="l" defTabSz="914400" rtl="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-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/>
                <a:ea typeface="宋体"/>
                <a:cs typeface="Microsoft JhengHei"/>
              </a:rPr>
              <a:t>研究所学习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Arial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1.5.15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生态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1.5.19 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土壤科学</a:t>
            </a:r>
            <a:r>
              <a:rPr lang="ru-RU" altLang="zh-CN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    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1.5.21 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植物生理学和生物化学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1.6.15 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土地管理、地籍和土地监测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1.6.22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大地测量学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4.1.1 </a:t>
            </a:r>
            <a:r>
              <a:rPr lang="zh-CN" altLang="en-US" sz="12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一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般农业和植物种植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4.1.2 </a:t>
            </a:r>
            <a:r>
              <a:rPr lang="zh-CN" altLang="en-US" sz="12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植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物育种、种子生产和生物技术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4.1.3 </a:t>
            </a:r>
            <a:r>
              <a:rPr lang="zh-CN" altLang="en-US" sz="12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农</a:t>
            </a:r>
            <a:r>
              <a:rPr lang="zh-CN" altLang="en-US" sz="12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业化学、农业土壤科学、植物保护与检</a:t>
            </a:r>
            <a:r>
              <a:rPr lang="zh-CN" altLang="en-US" sz="12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疫</a:t>
            </a:r>
            <a:endParaRPr sz="1200" spc="-3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  <a:sym typeface="Arial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2877755" y="5660705"/>
            <a:ext cx="4062600" cy="70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marR="104775" algn="l" rtl="0">
              <a:lnSpc>
                <a:spcPct val="106200"/>
              </a:lnSpc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algn="l" rtl="0">
              <a:spcBef>
                <a:spcPts val="95"/>
              </a:spcBef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algn="l" rtl="0">
              <a:lnSpc>
                <a:spcPct val="106200"/>
              </a:lnSpc>
              <a:spcBef>
                <a:spcPts val="10"/>
              </a:spcBef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algn="l" rtl="0">
              <a:lnSpc>
                <a:spcPct val="106200"/>
              </a:lnSpc>
              <a:spcBef>
                <a:spcPts val="10"/>
              </a:spcBef>
            </a:pP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" y="2581833"/>
            <a:ext cx="3811800" cy="273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2970" y="476030"/>
            <a:ext cx="3598200" cy="2398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4191000" y="3346450"/>
            <a:ext cx="4572000" cy="15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4.1.5 </a:t>
            </a:r>
            <a:r>
              <a:rPr lang="zh-CN" altLang="en-US" sz="12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PGothic"/>
              </a:rPr>
              <a:t>土地复垦、水管理与农业物理学</a:t>
            </a:r>
            <a:endParaRPr lang="zh-CN" altLang="en-US" sz="1200" spc="-35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P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4.2.1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动物病理学、形态学、生理学、药理学和毒理学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marR="5077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4.2.2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卫生、生态、兽医和卫生专业知识以及生物安全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4.2.3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传染病和动物免疫学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4.2.4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私人动物技术、饲养、饲料制备技术及畜牧生产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 algn="l" rtl="0">
              <a:spcAft>
                <a:spcPts val="120"/>
              </a:spcAft>
              <a:buClr>
                <a:schemeClr val="dk1"/>
              </a:buClr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4.3.1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农业工业综合体的技术、机器和设备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 algn="l" rtl="0">
              <a:spcAft>
                <a:spcPts val="120"/>
              </a:spcAft>
              <a:buClr>
                <a:schemeClr val="dk1"/>
              </a:buClr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4.3.5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食品和生物活性物质的生物技术</a:t>
            </a:r>
            <a:endParaRPr sz="1200" spc="-2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 algn="l" rtl="0">
              <a:spcAft>
                <a:spcPts val="120"/>
              </a:spcAft>
              <a:buClr>
                <a:schemeClr val="dk1"/>
              </a:buClr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5.2.3 </a:t>
            </a:r>
            <a:r>
              <a:rPr lang="zh-CN" altLang="en-US" sz="12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区域和部门经济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16896"/>
            <a:ext cx="4114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校园基础设施独特且现代化</a:t>
            </a:r>
            <a:endParaRPr sz="200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587888"/>
            <a:ext cx="3505200" cy="219547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en-US" altLang="zh-CN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12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个宿舍楼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en-US" altLang="zh-CN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10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个运动场、游泳池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学生文化中心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学生咖啡馆和餐厅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杂货店、食品店、国际商品的线上送货点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线上场馆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综合诊所和连锁药房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Char char="-"/>
              <a:tabLst>
                <a:tab pos="299085" algn="l"/>
              </a:tabLst>
            </a:pP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教学与实验农场、植物园、植物园与湖泊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8800" y="266756"/>
            <a:ext cx="3276600" cy="24699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农业研究图书馆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数位情况中心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青年活动中心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企业孵化器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学生设计委员会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兽医诊所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en-US" altLang="zh-CN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20 </a:t>
            </a: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多个现代化科研实验室和碳多边形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洗衣网络</a:t>
            </a:r>
          </a:p>
          <a:p>
            <a:pPr marL="299085" indent="-286385">
              <a:lnSpc>
                <a:spcPct val="100000"/>
              </a:lnSpc>
              <a:spcBef>
                <a:spcPts val="700"/>
              </a:spcBef>
              <a:buFont typeface="Symbol" pitchFamily="18" charset="2"/>
              <a:buChar char=""/>
              <a:tabLst>
                <a:tab pos="299085" algn="l"/>
              </a:tabLst>
            </a:pP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步行即可到达 </a:t>
            </a:r>
            <a:r>
              <a:rPr lang="en-US" altLang="zh-CN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3 </a:t>
            </a:r>
            <a:r>
              <a:rPr lang="zh-CN" altLang="en-US" sz="12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MS Gothic"/>
              </a:rPr>
              <a:t>个公交车站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75025"/>
            <a:ext cx="9144000" cy="24430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325726" y="204616"/>
            <a:ext cx="5757917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algn="just"/>
            <a:r>
              <a:rPr lang="zh-CN" altLang="en-US" sz="2000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校园基础设施独具特色且现代化</a:t>
            </a:r>
            <a:endParaRPr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313540" y="4192322"/>
            <a:ext cx="8525660" cy="110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600" b="1" spc="-35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SimSun"/>
              </a:rPr>
              <a:t>为外国公民提供 </a:t>
            </a:r>
            <a:r>
              <a:rPr lang="en-US" altLang="zh-CN" sz="1600" b="1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100%</a:t>
            </a:r>
            <a:r>
              <a:rPr lang="zh-CN" altLang="en-US" sz="1600" b="1" spc="-1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SimSun"/>
              </a:rPr>
              <a:t>的宿舍名额</a:t>
            </a:r>
            <a:endParaRPr lang="zh-CN" altLang="en-US" sz="1600" b="1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lang="zh-CN" altLang="en-US" sz="1600" spc="-15" dirty="0">
                <a:latin typeface="SimSun" pitchFamily="2" charset="-122"/>
                <a:ea typeface="SimSun" pitchFamily="2" charset="-122"/>
                <a:cs typeface="SimSun"/>
              </a:rPr>
              <a:t>带家具的两床位和三床位宿舍。</a:t>
            </a:r>
            <a:r>
              <a:rPr lang="en-US" altLang="zh-CN" sz="1600" b="1" dirty="0">
                <a:latin typeface="SimSun" pitchFamily="2" charset="-122"/>
                <a:ea typeface="SimSun" pitchFamily="2" charset="-122"/>
                <a:cs typeface="Times New Roman"/>
              </a:rPr>
              <a:t>(</a:t>
            </a:r>
            <a:r>
              <a:rPr lang="zh-CN" altLang="en-US" sz="1600" spc="-50" dirty="0">
                <a:latin typeface="SimSun" pitchFamily="2" charset="-122"/>
                <a:ea typeface="SimSun" pitchFamily="2" charset="-122"/>
                <a:cs typeface="SimSun"/>
              </a:rPr>
              <a:t>一个床位的费用为每月</a:t>
            </a:r>
            <a:r>
              <a:rPr lang="en-US" altLang="zh-CN" sz="1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123</a:t>
            </a:r>
            <a:r>
              <a:rPr lang="zh-CN" altLang="en-US" sz="1600" dirty="0">
                <a:latin typeface="SimSun" pitchFamily="2" charset="-122"/>
                <a:ea typeface="SimSun" pitchFamily="2" charset="-122"/>
                <a:cs typeface="SimSun"/>
              </a:rPr>
              <a:t>元）</a:t>
            </a:r>
            <a:r>
              <a:rPr lang="zh-CN" altLang="en-US" sz="1600" spc="-50" dirty="0">
                <a:latin typeface="SimSun" pitchFamily="2" charset="-122"/>
                <a:ea typeface="SimSun" pitchFamily="2" charset="-122"/>
                <a:cs typeface="SimSun"/>
              </a:rPr>
              <a:t>。</a:t>
            </a:r>
            <a:endParaRPr lang="zh-CN" altLang="en-US" sz="1600" dirty="0">
              <a:latin typeface="SimSun" pitchFamily="2" charset="-122"/>
              <a:ea typeface="SimSun" pitchFamily="2" charset="-122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lang="zh-CN" altLang="en-US" sz="1600" spc="-20" dirty="0">
                <a:latin typeface="SimSun" pitchFamily="2" charset="-122"/>
                <a:ea typeface="SimSun" pitchFamily="2" charset="-122"/>
                <a:cs typeface="SimSun"/>
              </a:rPr>
              <a:t>宿舍配有浴室和淋浴间、厨房、洗衣房以及供独立工作和自由活动的房间。</a:t>
            </a:r>
            <a:endParaRPr lang="zh-CN" altLang="en-US" sz="1600" dirty="0">
              <a:latin typeface="SimSun" pitchFamily="2" charset="-122"/>
              <a:ea typeface="SimSun" pitchFamily="2" charset="-122"/>
              <a:cs typeface="SimSun"/>
            </a:endParaRPr>
          </a:p>
          <a:p>
            <a:pPr marL="12692" algn="l" rtl="0"/>
            <a:endParaRPr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85" y="723278"/>
            <a:ext cx="237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6783" y="737367"/>
            <a:ext cx="2126700" cy="1721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84" y="2536152"/>
            <a:ext cx="1129500" cy="1565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7308" y="2521820"/>
            <a:ext cx="2670900" cy="2169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3887" y="2525742"/>
            <a:ext cx="1097400" cy="156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0983" y="2521832"/>
            <a:ext cx="1738200" cy="1575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10315" y="2522861"/>
            <a:ext cx="1716900" cy="1572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0317" y="737367"/>
            <a:ext cx="1932900" cy="1699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43722" y="737366"/>
            <a:ext cx="195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8293" y="3212413"/>
            <a:ext cx="1856105" cy="1971039"/>
            <a:chOff x="7178293" y="3212413"/>
            <a:chExt cx="1856105" cy="19710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8290" y="3212413"/>
              <a:ext cx="1516384" cy="7061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293" y="3903586"/>
              <a:ext cx="1855977" cy="12795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10388" y="2519298"/>
            <a:ext cx="151841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SimSun" pitchFamily="2" charset="-122"/>
                <a:ea typeface="SimSun" pitchFamily="2" charset="-122"/>
                <a:cs typeface="SimSun"/>
              </a:rPr>
              <a:t>数字情况中心</a:t>
            </a:r>
            <a:endParaRPr sz="20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467" y="3285870"/>
            <a:ext cx="22536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SimSun" pitchFamily="2" charset="-122"/>
                <a:ea typeface="SimSun" pitchFamily="2" charset="-122"/>
                <a:cs typeface="SimSun"/>
              </a:rPr>
              <a:t>工程教育与生产集群</a:t>
            </a:r>
            <a:endParaRPr sz="20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275" y="4122216"/>
            <a:ext cx="22536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SimSun" pitchFamily="2" charset="-122"/>
                <a:ea typeface="SimSun" pitchFamily="2" charset="-122"/>
                <a:cs typeface="SimSun"/>
              </a:rPr>
              <a:t>畜牧教育与生产集群</a:t>
            </a:r>
            <a:endParaRPr sz="20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9533" y="2638170"/>
            <a:ext cx="35575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 err="1">
                <a:latin typeface="SimSun" pitchFamily="2" charset="-122"/>
                <a:ea typeface="SimSun" pitchFamily="2" charset="-122"/>
                <a:cs typeface="SimSun"/>
              </a:rPr>
              <a:t>青年倡议中心</a:t>
            </a:r>
            <a:r>
              <a:rPr sz="2000" spc="-50" dirty="0" err="1">
                <a:latin typeface="SimSun" pitchFamily="2" charset="-122"/>
                <a:ea typeface="SimSun" pitchFamily="2" charset="-122"/>
                <a:cs typeface="SimSun"/>
              </a:rPr>
              <a:t>学生设计局</a:t>
            </a:r>
            <a:endParaRPr sz="20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0" y="3950614"/>
            <a:ext cx="3337402" cy="645946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ct val="64000"/>
              </a:lnSpc>
              <a:spcBef>
                <a:spcPts val="965"/>
              </a:spcBef>
            </a:pPr>
            <a:r>
              <a:rPr sz="2000" spc="-60" dirty="0" err="1">
                <a:latin typeface="SimSun" pitchFamily="2" charset="-122"/>
                <a:ea typeface="SimSun" pitchFamily="2" charset="-122"/>
                <a:cs typeface="SimSun"/>
              </a:rPr>
              <a:t>国际育种和遗传中心世界级</a:t>
            </a:r>
            <a:endParaRPr lang="ru-RU" sz="2000" spc="-60" dirty="0">
              <a:latin typeface="SimSun" pitchFamily="2" charset="-122"/>
              <a:ea typeface="SimSun" pitchFamily="2" charset="-122"/>
              <a:cs typeface="SimSun"/>
            </a:endParaRPr>
          </a:p>
          <a:p>
            <a:pPr marL="12700" marR="5080">
              <a:lnSpc>
                <a:spcPct val="64000"/>
              </a:lnSpc>
              <a:spcBef>
                <a:spcPts val="965"/>
              </a:spcBef>
            </a:pPr>
            <a:r>
              <a:rPr sz="2000" spc="-55" dirty="0" err="1">
                <a:latin typeface="SimSun" pitchFamily="2" charset="-122"/>
                <a:ea typeface="SimSun" pitchFamily="2" charset="-122"/>
                <a:cs typeface="SimSun"/>
              </a:rPr>
              <a:t>谷物质量评估实验室</a:t>
            </a:r>
            <a:endParaRPr sz="20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9889" y="0"/>
            <a:ext cx="3096387" cy="23078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880360" cy="22915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75807" y="0"/>
            <a:ext cx="3068192" cy="22889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 rot="21357955">
            <a:off x="4860031" y="650879"/>
            <a:ext cx="97091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200" spc="-50" dirty="0" smtClean="0">
                <a:latin typeface="SimSun" pitchFamily="2" charset="-122"/>
                <a:ea typeface="SimSun" pitchFamily="2" charset="-122"/>
                <a:cs typeface="SimSun"/>
              </a:rPr>
              <a:t>数字情况中心</a:t>
            </a:r>
            <a:endParaRPr lang="zh-CN" altLang="en-US" sz="1200" dirty="0">
              <a:latin typeface="SimSun" pitchFamily="2" charset="-122"/>
              <a:ea typeface="SimSun" pitchFamily="2" charset="-122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2172" y="3240404"/>
            <a:ext cx="19773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SimSun" pitchFamily="2" charset="-122"/>
                <a:ea typeface="SimSun" pitchFamily="2" charset="-122"/>
                <a:cs typeface="SimSun"/>
              </a:rPr>
              <a:t>企业孵化器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303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0094" y="3645788"/>
            <a:ext cx="17973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spc="-10" dirty="0">
                <a:latin typeface="SimSun" pitchFamily="2" charset="-122"/>
                <a:ea typeface="SimSun" pitchFamily="2" charset="-122"/>
                <a:cs typeface="MS Gothic"/>
              </a:rPr>
              <a:t>培训和实验农场</a:t>
            </a:r>
            <a:endParaRPr sz="2000" dirty="0">
              <a:latin typeface="SimSun" pitchFamily="2" charset="-122"/>
              <a:ea typeface="SimSun" pitchFamily="2" charset="-122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3" y="4459630"/>
            <a:ext cx="18018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spc="-10" dirty="0">
                <a:latin typeface="SimSun" pitchFamily="2" charset="-122"/>
                <a:ea typeface="SimSun" pitchFamily="2" charset="-122"/>
                <a:cs typeface="MS Gothic"/>
              </a:rPr>
              <a:t>植物园和树木园</a:t>
            </a:r>
            <a:endParaRPr sz="2000" dirty="0">
              <a:latin typeface="SimSun" pitchFamily="2" charset="-122"/>
              <a:ea typeface="SimSun" pitchFamily="2" charset="-122"/>
              <a:cs typeface="MS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400" y="3966389"/>
            <a:ext cx="16488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spc="-10" dirty="0">
                <a:latin typeface="SimSun" pitchFamily="2" charset="-122"/>
                <a:ea typeface="SimSun" pitchFamily="2" charset="-122"/>
                <a:cs typeface="MS Gothic"/>
              </a:rPr>
              <a:t>大学兽医诊所</a:t>
            </a:r>
            <a:endParaRPr sz="2000" dirty="0">
              <a:latin typeface="SimSun" pitchFamily="2" charset="-122"/>
              <a:ea typeface="SimSun" pitchFamily="2" charset="-122"/>
              <a:cs typeface="MS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/>
        </p:nvSpPr>
        <p:spPr>
          <a:xfrm>
            <a:off x="0" y="69850"/>
            <a:ext cx="9144000" cy="47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50" rIns="0" bIns="0" anchor="t" anchorCtr="0">
            <a:noAutofit/>
          </a:bodyPr>
          <a:lstStyle/>
          <a:p>
            <a:pPr marL="12700" marR="5080" algn="ctr" rtl="0"/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研究重点</a:t>
            </a:r>
            <a:endParaRPr sz="24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8469" y="780945"/>
            <a:ext cx="2911024" cy="809822"/>
            <a:chOff x="171738" y="781623"/>
            <a:chExt cx="2911024" cy="809822"/>
          </a:xfrm>
        </p:grpSpPr>
        <p:sp>
          <p:nvSpPr>
            <p:cNvPr id="249" name="Google Shape;249;p16"/>
            <p:cNvSpPr txBox="1"/>
            <p:nvPr/>
          </p:nvSpPr>
          <p:spPr>
            <a:xfrm>
              <a:off x="171738" y="781623"/>
              <a:ext cx="2911024" cy="436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Times New Roman" pitchFamily="18" charset="0"/>
                  <a:sym typeface="Arial"/>
                </a:rPr>
                <a:t>植物生产中的育种和遗传学</a:t>
              </a:r>
              <a:endParaRPr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234042" y="1139076"/>
              <a:ext cx="2809240" cy="452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未来的农作物</a:t>
              </a:r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endParaRPr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16771" y="780945"/>
            <a:ext cx="2833658" cy="694630"/>
            <a:chOff x="6034147" y="872514"/>
            <a:chExt cx="2858076" cy="694630"/>
          </a:xfrm>
        </p:grpSpPr>
        <p:sp>
          <p:nvSpPr>
            <p:cNvPr id="251" name="Google Shape;251;p16"/>
            <p:cNvSpPr txBox="1"/>
            <p:nvPr/>
          </p:nvSpPr>
          <p:spPr>
            <a:xfrm>
              <a:off x="6058565" y="872514"/>
              <a:ext cx="2833658" cy="41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生态与气候</a:t>
              </a:r>
              <a:endParaRPr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6034147" y="1210469"/>
              <a:ext cx="2833658" cy="356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农业生产环境影响评估</a:t>
              </a:r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endParaRPr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" name="Google Shape;253;p16"/>
          <p:cNvSpPr txBox="1"/>
          <p:nvPr/>
        </p:nvSpPr>
        <p:spPr>
          <a:xfrm>
            <a:off x="6162874" y="4522048"/>
            <a:ext cx="2782783" cy="69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algn="ctr" rtl="0">
              <a:buClr>
                <a:srgbClr val="000000"/>
              </a:buClr>
              <a:buSzPts val="1400"/>
            </a:pPr>
            <a:r>
              <a:rPr lang="zh-CN" altLang="en-US" sz="1600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鄂木斯克国立农业大学卡梅什洛夫斯基 洛格碳试验场</a:t>
            </a:r>
            <a:endParaRPr sz="1600" b="1" dirty="0">
              <a:solidFill>
                <a:schemeClr val="dk1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359093" y="4522048"/>
            <a:ext cx="2728792" cy="58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algn="ctr" rtl="0"/>
            <a:r>
              <a:rPr lang="zh-CN" altLang="en-US" sz="1600" b="1" dirty="0">
                <a:solidFill>
                  <a:schemeClr val="dk1"/>
                </a:solidFill>
                <a:latin typeface="+mn-ea"/>
                <a:ea typeface="+mn-ea"/>
                <a:cs typeface="Times New Roman" pitchFamily="18" charset="0"/>
                <a:sym typeface="Arial"/>
              </a:rPr>
              <a:t>国际育种与遗传中心和世界一流实验室</a:t>
            </a:r>
            <a:endParaRPr sz="1600" b="1" dirty="0">
              <a:solidFill>
                <a:schemeClr val="dk1"/>
              </a:solidFill>
              <a:latin typeface="+mn-ea"/>
              <a:ea typeface="+mn-ea"/>
              <a:cs typeface="Times New Roman" pitchFamily="18" charset="0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19400" y="783047"/>
            <a:ext cx="3070329" cy="669714"/>
            <a:chOff x="2969632" y="820948"/>
            <a:chExt cx="3070329" cy="669714"/>
          </a:xfrm>
        </p:grpSpPr>
        <p:sp>
          <p:nvSpPr>
            <p:cNvPr id="255" name="Google Shape;255;p16"/>
            <p:cNvSpPr txBox="1"/>
            <p:nvPr/>
          </p:nvSpPr>
          <p:spPr>
            <a:xfrm>
              <a:off x="2969632" y="820948"/>
              <a:ext cx="2930080" cy="49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高效畜牧业</a:t>
              </a:r>
              <a:endParaRPr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3125629" y="1133986"/>
              <a:ext cx="2914332" cy="356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275" tIns="23125" rIns="46275" bIns="23125" anchor="t" anchorCtr="0">
              <a:noAutofit/>
            </a:bodyPr>
            <a:lstStyle/>
            <a:p>
              <a:pPr algn="ctr" rtl="0"/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r>
                <a:rPr lang="zh-CN" altLang="en-US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畜牧业的数字和遗传技术</a:t>
              </a:r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"</a:t>
              </a:r>
              <a:endParaRPr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58" name="Google Shape;2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95" y="1718999"/>
            <a:ext cx="2692502" cy="2661558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874" y="1718999"/>
            <a:ext cx="2687555" cy="2759494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261" name="Google Shape;26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3988" y="1593850"/>
            <a:ext cx="2782783" cy="3390593"/>
          </a:xfrm>
          <a:prstGeom prst="bevel">
            <a:avLst>
              <a:gd name="adj" fmla="val 12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78" y="458471"/>
            <a:ext cx="2816942" cy="4792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大学学生会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ru-RU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zh-CN" altLang="en-US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跨文化学生中心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ru-RU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zh-CN" altLang="en-US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学生媒体社团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学生文化宫的学生积极分子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ru-RU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zh-CN" altLang="en-US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“地球仪”志工中心</a:t>
            </a:r>
            <a:endParaRPr lang="en-US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en-US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en-US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学生大队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“游隼”学生体育俱乐部</a:t>
            </a:r>
            <a:endParaRPr lang="en-US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ru-RU" altLang="zh-CN" sz="1400" b="1" spc="-30" dirty="0" smtClean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en-US" altLang="zh-CN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“基罗韦茨”学生执法队</a:t>
            </a: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ru-RU" altLang="zh-CN" sz="1400" b="1" spc="-30" dirty="0" smtClean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endParaRPr lang="zh-CN" altLang="en-US" sz="1400" b="1" spc="-30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MS UI Gothic"/>
            </a:endParaRPr>
          </a:p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lang="zh-CN" altLang="en-US" sz="1400" b="1" spc="-30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UI Gothic"/>
              </a:rPr>
              <a:t>“克利俄”历史与地方历史俱乐部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SimSun" pitchFamily="2" charset="-122"/>
              <a:ea typeface="SimSun" pitchFamily="2" charset="-122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39136" y="340105"/>
            <a:ext cx="6728664" cy="4800600"/>
            <a:chOff x="2438526" y="722248"/>
            <a:chExt cx="6490970" cy="4534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1193" y="789050"/>
              <a:ext cx="1903095" cy="1407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526" y="3831691"/>
              <a:ext cx="1279398" cy="9342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7289" y="2122296"/>
              <a:ext cx="1437513" cy="1709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9595" y="1924684"/>
              <a:ext cx="2468626" cy="14469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0676" y="3202355"/>
              <a:ext cx="1432052" cy="9239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0135" y="3262705"/>
              <a:ext cx="1293367" cy="975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2482" y="3876852"/>
              <a:ext cx="1588769" cy="12105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4847" y="756665"/>
              <a:ext cx="1221333" cy="1365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37432" y="3943286"/>
              <a:ext cx="1035100" cy="10777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9650" y="722248"/>
              <a:ext cx="1798066" cy="13976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8222" y="3659873"/>
              <a:ext cx="2450973" cy="13806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21143" y="819657"/>
              <a:ext cx="1808226" cy="13256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2176" y="2044496"/>
              <a:ext cx="1673098" cy="11294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4780" y="3057448"/>
              <a:ext cx="1333246" cy="11980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3287" y="3726178"/>
              <a:ext cx="2101595" cy="15300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25819" y="3918191"/>
              <a:ext cx="1717039" cy="11453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13602" y="2916923"/>
              <a:ext cx="814590" cy="994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86750" y="2021585"/>
              <a:ext cx="1142593" cy="1659636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ctrTitle"/>
          </p:nvPr>
        </p:nvSpPr>
        <p:spPr>
          <a:xfrm>
            <a:off x="134878" y="63529"/>
            <a:ext cx="11474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-30" dirty="0">
                <a:solidFill>
                  <a:srgbClr val="C00000"/>
                </a:solidFill>
                <a:latin typeface="Microsoft JhengHei"/>
                <a:cs typeface="Microsoft JhengHei"/>
              </a:rPr>
              <a:t>青年政策</a:t>
            </a:r>
            <a:endParaRPr sz="2000" b="1" spc="-30" dirty="0">
              <a:solidFill>
                <a:srgbClr val="C0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9850"/>
            <a:ext cx="9193329" cy="5251450"/>
            <a:chOff x="0" y="69850"/>
            <a:chExt cx="9193329" cy="5251450"/>
          </a:xfrm>
        </p:grpSpPr>
        <p:pic>
          <p:nvPicPr>
            <p:cNvPr id="51" name="Google Shape;51;p2"/>
            <p:cNvPicPr preferRelativeResize="0"/>
            <p:nvPr/>
          </p:nvPicPr>
          <p:blipFill rotWithShape="1">
            <a:blip r:embed="rId3">
              <a:alphaModFix/>
            </a:blip>
            <a:srcRect l="1219" r="1160" b="1571"/>
            <a:stretch/>
          </p:blipFill>
          <p:spPr>
            <a:xfrm>
              <a:off x="0" y="69850"/>
              <a:ext cx="9193329" cy="52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"/>
            <p:cNvSpPr txBox="1"/>
            <p:nvPr/>
          </p:nvSpPr>
          <p:spPr>
            <a:xfrm>
              <a:off x="304800" y="1155562"/>
              <a:ext cx="389178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>
                <a:buClr>
                  <a:srgbClr val="000000"/>
                </a:buClr>
                <a:buSzPts val="4400"/>
              </a:pPr>
              <a:r>
                <a:rPr lang="zh-CN" altLang="en-US" sz="360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鄂木斯克国立农业大学在排名</a:t>
              </a:r>
              <a:endParaRPr sz="36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92725" y="312726"/>
              <a:ext cx="2052864" cy="223199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82639" y="311757"/>
              <a:ext cx="1018844" cy="1163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2"/>
            <p:cNvSpPr txBox="1"/>
            <p:nvPr/>
          </p:nvSpPr>
          <p:spPr>
            <a:xfrm>
              <a:off x="5527905" y="1026355"/>
              <a:ext cx="10307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4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2400" dirty="0">
                <a:solidFill>
                  <a:schemeClr val="tx1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 txBox="1"/>
            <p:nvPr/>
          </p:nvSpPr>
          <p:spPr>
            <a:xfrm>
              <a:off x="4606339" y="1611715"/>
              <a:ext cx="2020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在俄罗斯联邦农业部的排名中</a:t>
              </a:r>
              <a:endParaRPr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1312" y="312726"/>
              <a:ext cx="2052864" cy="222304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" name="Google Shape;5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03338" y="460234"/>
              <a:ext cx="1013783" cy="109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2"/>
            <p:cNvSpPr txBox="1"/>
            <p:nvPr/>
          </p:nvSpPr>
          <p:spPr>
            <a:xfrm>
              <a:off x="7778353" y="925724"/>
              <a:ext cx="10307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2</a:t>
              </a: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2400" dirty="0">
                <a:solidFill>
                  <a:srgbClr val="000000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6696744" y="1596841"/>
              <a:ext cx="208637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在鄂木斯克大学中</a:t>
              </a:r>
              <a:endParaRPr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74275" y="2711988"/>
              <a:ext cx="2052864" cy="22015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82683" y="2818377"/>
              <a:ext cx="1469555" cy="6825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2"/>
            <p:cNvSpPr txBox="1"/>
            <p:nvPr/>
          </p:nvSpPr>
          <p:spPr>
            <a:xfrm>
              <a:off x="5181600" y="3504803"/>
              <a:ext cx="10307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3</a:t>
              </a: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1400" dirty="0">
                <a:solidFill>
                  <a:srgbClr val="000000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 txBox="1"/>
            <p:nvPr/>
          </p:nvSpPr>
          <p:spPr>
            <a:xfrm>
              <a:off x="4534662" y="4025060"/>
              <a:ext cx="20739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在该国农业大学的国际排名中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696744" y="2711988"/>
              <a:ext cx="2067432" cy="220192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2"/>
            <p:cNvPicPr preferRelativeResize="0"/>
            <p:nvPr/>
          </p:nvPicPr>
          <p:blipFill rotWithShape="1">
            <a:blip r:embed="rId7">
              <a:alphaModFix/>
            </a:blip>
            <a:srcRect l="19214" t="7753" r="18331" b="9513"/>
            <a:stretch/>
          </p:blipFill>
          <p:spPr>
            <a:xfrm>
              <a:off x="6759563" y="2933457"/>
              <a:ext cx="997401" cy="831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2"/>
            <p:cNvSpPr txBox="1"/>
            <p:nvPr/>
          </p:nvSpPr>
          <p:spPr>
            <a:xfrm>
              <a:off x="6711312" y="3881097"/>
              <a:ext cx="2077800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在鄂木斯克大学网络受欢迎程度的全球排名中</a:t>
              </a:r>
              <a:endParaRPr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 txBox="1"/>
            <p:nvPr/>
          </p:nvSpPr>
          <p:spPr>
            <a:xfrm>
              <a:off x="7620000" y="3445055"/>
              <a:ext cx="103079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5</a:t>
              </a:r>
              <a:r>
                <a:rPr lang="zh-CN" altLang="en-US" sz="2400" dirty="0">
                  <a:solidFill>
                    <a:schemeClr val="dk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1400" dirty="0">
                <a:solidFill>
                  <a:srgbClr val="000000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93819" y="2711989"/>
              <a:ext cx="2052864" cy="223199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716553" y="3484497"/>
              <a:ext cx="136254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2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2400" dirty="0">
                <a:solidFill>
                  <a:schemeClr val="tx1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560499" y="4029803"/>
              <a:ext cx="1621893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在农业大学中</a:t>
              </a:r>
              <a:endParaRPr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2462" y="2711989"/>
              <a:ext cx="2052864" cy="220960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9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rtl="0">
                <a:buClr>
                  <a:srgbClr val="000000"/>
                </a:buClr>
                <a:buSzPts val="2400"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 txBox="1"/>
            <p:nvPr/>
          </p:nvSpPr>
          <p:spPr>
            <a:xfrm>
              <a:off x="2879292" y="3506623"/>
              <a:ext cx="111714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l" rtl="0">
                <a:buClr>
                  <a:srgbClr val="000000"/>
                </a:buClr>
                <a:buSzPts val="2400"/>
              </a:pP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第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  <a:cs typeface="Arial"/>
                  <a:sym typeface="Arial"/>
                </a:rPr>
                <a:t>4</a:t>
              </a:r>
              <a:r>
                <a:rPr lang="zh-CN" altLang="en-US" sz="2400" dirty="0">
                  <a:solidFill>
                    <a:schemeClr val="tx1"/>
                  </a:solidFill>
                  <a:latin typeface="+mn-ea"/>
                  <a:ea typeface="+mn-ea"/>
                  <a:cs typeface="Arial"/>
                  <a:sym typeface="Arial"/>
                </a:rPr>
                <a:t>名</a:t>
              </a:r>
              <a:endParaRPr sz="2400" dirty="0">
                <a:solidFill>
                  <a:schemeClr val="tx1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0" name="Google Shape;80;p2"/>
            <p:cNvPicPr preferRelativeResize="0"/>
            <p:nvPr/>
          </p:nvPicPr>
          <p:blipFill rotWithShape="1">
            <a:blip r:embed="rId8">
              <a:alphaModFix/>
            </a:blip>
            <a:srcRect t="25701" b="28399"/>
            <a:stretch/>
          </p:blipFill>
          <p:spPr>
            <a:xfrm>
              <a:off x="388041" y="2944175"/>
              <a:ext cx="1427453" cy="524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 txBox="1"/>
            <p:nvPr/>
          </p:nvSpPr>
          <p:spPr>
            <a:xfrm>
              <a:off x="2734855" y="4058323"/>
              <a:ext cx="1608543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rtl="0"/>
              <a:r>
                <a:rPr lang="zh-CN" altLang="en-US" b="1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在农业大学中</a:t>
              </a:r>
              <a:endParaRPr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26" name="Picture 2" descr="ЮУрГУ значительно повысил свои позиции в Национальном рейтинге  университетов Интерфакс 2023 - Южно-Уральский государственный университет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9" b="25627"/>
            <a:stretch/>
          </p:blipFill>
          <p:spPr bwMode="auto">
            <a:xfrm>
              <a:off x="2590799" y="2852505"/>
              <a:ext cx="1703967" cy="654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56885" y="311758"/>
              <a:ext cx="781315" cy="6826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User\Desktop\OMSAU\Лого вуза\Logotip_angl_OmGAU_hor (2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2" y="264082"/>
              <a:ext cx="1826675" cy="799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48579"/>
              </p:ext>
            </p:extLst>
          </p:nvPr>
        </p:nvGraphicFramePr>
        <p:xfrm>
          <a:off x="368300" y="942339"/>
          <a:ext cx="8429624" cy="397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9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号码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培训方向名称（专业）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64135" indent="-182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每年学费，元（截至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2025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年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30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日）</a:t>
                      </a:r>
                      <a:endParaRPr sz="1600" dirty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05.03.06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生态与环境工程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</a:t>
                      </a: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09.03.02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信息系统和技术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17072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生物技术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来自植物原料的食品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19.03.03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动物源性食品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技术圈安全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环境工程及用水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土地管理及地籍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17072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21.03.03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大地测量和遥感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17072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23.03.03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16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运输和技术机器和综合体的操作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林业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5729"/>
            <a:ext cx="914399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395720" algn="l"/>
              </a:tabLst>
            </a:pPr>
            <a:r>
              <a:rPr lang="zh-CN" altLang="en-US" dirty="0">
                <a:latin typeface="SimSun" pitchFamily="2" charset="-122"/>
                <a:ea typeface="SimSun" pitchFamily="2" charset="-122"/>
              </a:rPr>
              <a:t>鄂木斯克国立农业大学高等教育计划</a:t>
            </a:r>
            <a:r>
              <a:rPr lang="ru-RU" altLang="zh-CN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>
                <a:latin typeface="SimSun" pitchFamily="2" charset="-122"/>
                <a:ea typeface="SimSun" pitchFamily="2" charset="-122"/>
              </a:rPr>
              <a:t>2026/2027</a:t>
            </a:r>
            <a:endParaRPr spc="-10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527050"/>
            <a:ext cx="9144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-3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学士学位及专科学位课程</a:t>
            </a:r>
            <a:endParaRPr sz="2000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01121"/>
              </p:ext>
            </p:extLst>
          </p:nvPr>
        </p:nvGraphicFramePr>
        <p:xfrm>
          <a:off x="331457" y="950340"/>
          <a:ext cx="8456930" cy="409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0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号码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培训方向名称（专业）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64135" indent="-182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每年学费，元（截至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2025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年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30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日）</a:t>
                      </a:r>
                      <a:endParaRPr sz="1600" dirty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农业化学与农业土壤科学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</a:t>
                      </a:r>
                      <a:r>
                        <a:rPr 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园艺学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35.03.06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农业工程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兽医及卫生检查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医动物技术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经济学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12640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38.03.02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管理学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12640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40.03.01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法理学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12640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21.05.01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应用大地测量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17072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36.05.01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兽医医学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14306.5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 </a:t>
                      </a:r>
                      <a:endParaRPr lang="zh-CN" alt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5729"/>
            <a:ext cx="914399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395720" algn="l"/>
              </a:tabLst>
            </a:pPr>
            <a:r>
              <a:rPr lang="zh-CN" altLang="en-US" dirty="0">
                <a:latin typeface="SimSun" pitchFamily="2" charset="-122"/>
                <a:ea typeface="SimSun" pitchFamily="2" charset="-122"/>
              </a:rPr>
              <a:t>鄂木斯克国立农业大学高等教育计划</a:t>
            </a:r>
            <a:r>
              <a:rPr lang="ru-RU" altLang="zh-CN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>
                <a:latin typeface="SimSun" pitchFamily="2" charset="-122"/>
                <a:ea typeface="SimSun" pitchFamily="2" charset="-122"/>
              </a:rPr>
              <a:t>2026/2027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0" y="527050"/>
            <a:ext cx="9144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-3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学士学位及专科学位课程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8571"/>
            <a:ext cx="914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395720" algn="l"/>
              </a:tabLst>
            </a:pPr>
            <a:r>
              <a:rPr lang="zh-CN" altLang="en-US" dirty="0">
                <a:latin typeface="SimSun" pitchFamily="2" charset="-122"/>
                <a:ea typeface="SimSun" pitchFamily="2" charset="-122"/>
              </a:rPr>
              <a:t>鄂木斯克国立农业大学高等教育计划</a:t>
            </a:r>
            <a:r>
              <a:rPr lang="ru-RU" altLang="zh-CN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>
                <a:latin typeface="SimSun" pitchFamily="2" charset="-122"/>
                <a:ea typeface="SimSun" pitchFamily="2" charset="-122"/>
              </a:rPr>
              <a:t>2026/2027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46094"/>
              </p:ext>
            </p:extLst>
          </p:nvPr>
        </p:nvGraphicFramePr>
        <p:xfrm>
          <a:off x="364083" y="1097660"/>
          <a:ext cx="8461374" cy="372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3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号码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培训方向名称（专业）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64135" indent="-182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每年学费，元（截至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2025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年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30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日）</a:t>
                      </a:r>
                      <a:endParaRPr sz="1600" dirty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05.04.06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生态与环境工程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09.04.02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信息系统和技术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来自植物原料的食品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动物源性食品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19.04.05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功能性和专业化食品的高科技生产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20.04.01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技术圈安全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20.04.02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环境工程及用水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土地管理及地籍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18064.8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21.04.03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大地测量和遥感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18064.8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23.03.03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运输和技术机器和综合体的操作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0" y="679450"/>
            <a:ext cx="9144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-3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硕士学位课程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86354"/>
              </p:ext>
            </p:extLst>
          </p:nvPr>
        </p:nvGraphicFramePr>
        <p:xfrm>
          <a:off x="368592" y="1097660"/>
          <a:ext cx="8380729" cy="4032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3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1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号码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6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培训方向名称（专业）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64135" indent="-182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每年学费，元（截至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2025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年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en-US" altLang="zh-CN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30</a:t>
                      </a:r>
                      <a:r>
                        <a:rPr lang="zh-CN" altLang="en-US" sz="16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日）</a:t>
                      </a:r>
                      <a:endParaRPr sz="1600" dirty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27.04.01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标准化和计量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农业化学与农业土壤科学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园艺学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35.04.06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农业工程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35.04.10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水力土壤改良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36.04.01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兽医及卫生检查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42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36.04.02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0"/>
                        </a:lnSpc>
                        <a:spcBef>
                          <a:spcPts val="42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医动物技术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90"/>
                        </a:lnSpc>
                        <a:spcBef>
                          <a:spcPts val="42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15325.8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38.04.01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经济学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13650.5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38.04.02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管理学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13650.5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40.04.01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法理学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13650.5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8571"/>
            <a:ext cx="9144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365240" algn="l"/>
              </a:tabLst>
            </a:pPr>
            <a:r>
              <a:rPr lang="zh-CN" altLang="en-US" dirty="0">
                <a:latin typeface="SimSun" pitchFamily="2" charset="-122"/>
                <a:ea typeface="SimSun" pitchFamily="2" charset="-122"/>
              </a:rPr>
              <a:t>鄂木斯克国立农业大学高等教育计划</a:t>
            </a:r>
            <a:r>
              <a:rPr lang="ru-RU" altLang="zh-CN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>
                <a:latin typeface="SimSun" pitchFamily="2" charset="-122"/>
                <a:ea typeface="SimSun" pitchFamily="2" charset="-122"/>
              </a:rPr>
              <a:t>2026/2027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0" y="667496"/>
            <a:ext cx="9144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b="1" spc="-3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硕士学位课程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803"/>
            <a:ext cx="9143999" cy="73417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484"/>
              </a:spcBef>
              <a:tabLst>
                <a:tab pos="6442710" algn="l"/>
              </a:tabLst>
            </a:pPr>
            <a:r>
              <a:rPr lang="zh-CN" altLang="en-US" dirty="0">
                <a:latin typeface="SimSun" pitchFamily="2" charset="-122"/>
                <a:ea typeface="SimSun" pitchFamily="2" charset="-122"/>
              </a:rPr>
              <a:t>鄂木斯克国立农业大学高等教育计划</a:t>
            </a:r>
            <a:r>
              <a:rPr lang="ru-RU" altLang="zh-CN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>
                <a:latin typeface="SimSun" pitchFamily="2" charset="-122"/>
                <a:ea typeface="SimSun" pitchFamily="2" charset="-122"/>
              </a:rPr>
              <a:t>2026/2027</a:t>
            </a:r>
            <a:endParaRPr spc="-10" dirty="0"/>
          </a:p>
          <a:p>
            <a:pPr marL="12700" algn="ctr">
              <a:lnSpc>
                <a:spcPct val="100000"/>
              </a:lnSpc>
              <a:spcBef>
                <a:spcPts val="225"/>
              </a:spcBef>
            </a:pPr>
            <a:r>
              <a:rPr lang="zh-CN" altLang="en-US" sz="2000" b="1" spc="-35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</a:rPr>
              <a:t>研究生学位课程</a:t>
            </a:r>
            <a:endParaRPr sz="2000" dirty="0">
              <a:solidFill>
                <a:srgbClr val="C00000"/>
              </a:solidFill>
              <a:latin typeface="SimSun" pitchFamily="2" charset="-122"/>
              <a:ea typeface="SimSun" pitchFamily="2" charset="-122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10739"/>
              </p:ext>
            </p:extLst>
          </p:nvPr>
        </p:nvGraphicFramePr>
        <p:xfrm>
          <a:off x="338836" y="838961"/>
          <a:ext cx="8420733" cy="4412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4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400" b="1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号码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zh-CN" altLang="en-US"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培训方向名称（专业）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64135" indent="-182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每年学费，元（截至</a:t>
                      </a:r>
                      <a:r>
                        <a:rPr lang="en-US" altLang="zh-CN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2025</a:t>
                      </a:r>
                      <a:r>
                        <a:rPr lang="zh-CN" altLang="en-US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年</a:t>
                      </a:r>
                      <a:r>
                        <a:rPr lang="en-US" altLang="zh-CN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月</a:t>
                      </a:r>
                      <a:r>
                        <a:rPr lang="en-US" altLang="zh-CN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30</a:t>
                      </a:r>
                      <a:r>
                        <a:rPr lang="zh-CN" altLang="en-US" sz="1400" b="1" spc="-10" dirty="0">
                          <a:solidFill>
                            <a:srgbClr val="404040"/>
                          </a:solidFill>
                          <a:latin typeface="SimSun" pitchFamily="2" charset="-122"/>
                          <a:ea typeface="SimSun" pitchFamily="2" charset="-122"/>
                          <a:cs typeface="Times New Roman"/>
                        </a:rPr>
                        <a:t>日）</a:t>
                      </a:r>
                      <a:endParaRPr sz="1400" dirty="0">
                        <a:latin typeface="SimSun" pitchFamily="2" charset="-122"/>
                        <a:ea typeface="SimSun" pitchFamily="2" charset="-122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1.5.15.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生态学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1.5.21.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植物的生理学和生物化学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  <a:spcBef>
                          <a:spcPts val="48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1.6.15.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土地管理、地籍及土地监察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1.6.22.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zh-CN" altLang="en-US" sz="13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大地测量学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  <a:spcBef>
                          <a:spcPts val="480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4.1.1.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一般农业和作物生产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0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4.1.2.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95"/>
                        </a:lnSpc>
                        <a:spcBef>
                          <a:spcPts val="48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植物育种、种子生产和生物技术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9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4.1.3.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  <a:spcBef>
                          <a:spcPts val="489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农业化学、农业土壤科学、植物保护与检疫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0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4.1.5.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土地开垦、水管理和农业物理学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4.2.1.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053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动物病理学、形态学、生理学、药理学和毒理学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4.2.2.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45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卫生学、生态学、兽医和卫生专业知识以及生物安全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4.2.3.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传染病及动物免疫学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4.2.4.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私营畜牧业、饲养、饲料制备和畜产品生产技术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4.3.1.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农工综合体的技术、机械和设备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  <a:spcBef>
                          <a:spcPts val="484"/>
                        </a:spcBef>
                      </a:pPr>
                      <a:r>
                        <a:rPr lang="en-US" altLang="zh-CN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4.3.5.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食品和生物活性物质的生物技术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90"/>
                        </a:lnSpc>
                        <a:spcBef>
                          <a:spcPts val="490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16850.4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375"/>
                        </a:spcBef>
                      </a:pPr>
                      <a:r>
                        <a:rPr sz="13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5.2.3.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375"/>
                        </a:spcBef>
                      </a:pPr>
                      <a:r>
                        <a:rPr lang="zh-CN" altLang="en-US" sz="13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</a:rPr>
                        <a:t>区域和部门经济学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90"/>
                        </a:lnSpc>
                        <a:spcBef>
                          <a:spcPts val="375"/>
                        </a:spcBef>
                      </a:pPr>
                      <a:r>
                        <a:rPr lang="en-US" altLang="zh-CN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16354</a:t>
                      </a:r>
                      <a:r>
                        <a:rPr lang="zh-CN" altLang="en-US" sz="13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元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4462889" y="3792082"/>
            <a:ext cx="4619391" cy="1434166"/>
          </a:xfrm>
          <a:custGeom>
            <a:avLst/>
            <a:gdLst/>
            <a:ahLst/>
            <a:cxnLst/>
            <a:rect l="l" t="t" r="r" b="b"/>
            <a:pathLst>
              <a:path w="4622165" h="1446529" extrusionOk="0">
                <a:moveTo>
                  <a:pt x="4379213" y="0"/>
                </a:moveTo>
                <a:lnTo>
                  <a:pt x="242950" y="0"/>
                </a:lnTo>
                <a:lnTo>
                  <a:pt x="207136" y="2667"/>
                </a:lnTo>
                <a:lnTo>
                  <a:pt x="140588" y="22606"/>
                </a:lnTo>
                <a:lnTo>
                  <a:pt x="83565" y="59436"/>
                </a:lnTo>
                <a:lnTo>
                  <a:pt x="39115" y="110362"/>
                </a:lnTo>
                <a:lnTo>
                  <a:pt x="10286" y="172593"/>
                </a:lnTo>
                <a:lnTo>
                  <a:pt x="0" y="242570"/>
                </a:lnTo>
                <a:lnTo>
                  <a:pt x="0" y="1212837"/>
                </a:lnTo>
                <a:lnTo>
                  <a:pt x="10286" y="1282890"/>
                </a:lnTo>
                <a:lnTo>
                  <a:pt x="39115" y="1344904"/>
                </a:lnTo>
                <a:lnTo>
                  <a:pt x="83565" y="1395895"/>
                </a:lnTo>
                <a:lnTo>
                  <a:pt x="140588" y="1432849"/>
                </a:lnTo>
                <a:lnTo>
                  <a:pt x="178307" y="1446348"/>
                </a:lnTo>
                <a:lnTo>
                  <a:pt x="4443857" y="1446348"/>
                </a:lnTo>
                <a:lnTo>
                  <a:pt x="4481703" y="1432849"/>
                </a:lnTo>
                <a:lnTo>
                  <a:pt x="4538599" y="1395895"/>
                </a:lnTo>
                <a:lnTo>
                  <a:pt x="4583049" y="1344904"/>
                </a:lnTo>
                <a:lnTo>
                  <a:pt x="4611878" y="1282890"/>
                </a:lnTo>
                <a:lnTo>
                  <a:pt x="4622164" y="1212837"/>
                </a:lnTo>
                <a:lnTo>
                  <a:pt x="4622164" y="242570"/>
                </a:lnTo>
                <a:lnTo>
                  <a:pt x="4611878" y="172593"/>
                </a:lnTo>
                <a:lnTo>
                  <a:pt x="4583049" y="110362"/>
                </a:lnTo>
                <a:lnTo>
                  <a:pt x="4538599" y="59436"/>
                </a:lnTo>
                <a:lnTo>
                  <a:pt x="4481703" y="22606"/>
                </a:lnTo>
                <a:lnTo>
                  <a:pt x="4415155" y="2667"/>
                </a:lnTo>
                <a:lnTo>
                  <a:pt x="4379213" y="0"/>
                </a:lnTo>
                <a:close/>
              </a:path>
            </a:pathLst>
          </a:custGeom>
          <a:solidFill>
            <a:srgbClr val="C3D39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/>
            <a:endParaRPr sz="1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1" y="114315"/>
            <a:ext cx="9143999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/>
            <a:r>
              <a:rPr lang="zh-CN" altLang="en-US" sz="2000" spc="-35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                欢</a:t>
            </a:r>
            <a:r>
              <a:rPr lang="zh-CN" altLang="en-US" sz="2000" spc="-3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迎来到鄂木斯克国立农业大学</a:t>
            </a:r>
            <a:endParaRPr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799703" y="4943322"/>
            <a:ext cx="9288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algn="ctr" rtl="0"/>
            <a:r>
              <a:rPr lang="ru-RU" sz="999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www.omgau.ru</a:t>
            </a:r>
            <a:endParaRPr sz="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Google Shape;297;p36"/>
          <p:cNvPicPr preferRelativeResize="0"/>
          <p:nvPr/>
        </p:nvPicPr>
        <p:blipFill rotWithShape="1">
          <a:blip r:embed="rId4">
            <a:alphaModFix/>
          </a:blip>
          <a:srcRect b="5481"/>
          <a:stretch/>
        </p:blipFill>
        <p:spPr>
          <a:xfrm>
            <a:off x="7927684" y="3907807"/>
            <a:ext cx="979200" cy="9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 txBox="1"/>
          <p:nvPr/>
        </p:nvSpPr>
        <p:spPr>
          <a:xfrm>
            <a:off x="7982327" y="4942012"/>
            <a:ext cx="9288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algn="ctr" rtl="0"/>
            <a:r>
              <a:rPr lang="ru-RU" sz="999" b="1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t.me/</a:t>
            </a:r>
            <a:r>
              <a:rPr lang="ru-RU" sz="999" b="1" dirty="0" err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omskiygau</a:t>
            </a:r>
            <a:endParaRPr sz="999" b="1" dirty="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4463652" y="440245"/>
            <a:ext cx="4530072" cy="333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538" algn="ctr" rtl="0"/>
            <a:r>
              <a:rPr lang="zh-CN" altLang="en-US" sz="2000" b="1" spc="-2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国际关系部</a:t>
            </a:r>
            <a:endParaRPr lang="ru-RU" altLang="zh-CN" sz="2000" b="1" spc="-20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 marL="2538" algn="ctr" rtl="0"/>
            <a:endParaRPr lang="en-US" altLang="zh-CN" sz="8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2538" algn="just" rtl="0"/>
            <a:r>
              <a:rPr lang="zh-CN" altLang="en-US" sz="1600" b="1" spc="-10" dirty="0">
                <a:latin typeface="SimSun" pitchFamily="2" charset="-122"/>
                <a:ea typeface="SimSun" pitchFamily="2" charset="-122"/>
              </a:rPr>
              <a:t>国际关系部首长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: </a:t>
            </a:r>
            <a:endParaRPr lang="en-US" sz="16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2538" algn="just" rtl="0"/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克丽克莉娃娅 阿娜斯塔西娅</a:t>
            </a:r>
            <a:r>
              <a:rPr lang="ru-RU" sz="1600" b="1" spc="-10" dirty="0">
                <a:latin typeface="SimSun" pitchFamily="2" charset="-122"/>
                <a:ea typeface="SimSun" pitchFamily="2" charset="-122"/>
                <a:sym typeface="Arial"/>
              </a:rPr>
              <a:t> </a:t>
            </a:r>
            <a:endParaRPr lang="en-US" sz="1600" b="1" spc="-10" dirty="0">
              <a:latin typeface="SimSun" pitchFamily="2" charset="-122"/>
              <a:ea typeface="SimSun" pitchFamily="2" charset="-122"/>
              <a:sym typeface="Arial"/>
            </a:endParaRPr>
          </a:p>
          <a:p>
            <a:pPr marL="2538" algn="just" rtl="0"/>
            <a:r>
              <a:rPr lang="zh-CN" altLang="en-US" sz="1600" b="1" spc="-10" dirty="0">
                <a:latin typeface="SimSun" pitchFamily="2" charset="-122"/>
                <a:ea typeface="SimSun" pitchFamily="2" charset="-122"/>
              </a:rPr>
              <a:t>地址</a:t>
            </a:r>
            <a:r>
              <a:rPr lang="ru-RU" sz="1600" b="1" spc="-10" dirty="0">
                <a:latin typeface="SimSun" pitchFamily="2" charset="-122"/>
                <a:ea typeface="SimSun" pitchFamily="2" charset="-122"/>
                <a:sym typeface="Arial"/>
              </a:rPr>
              <a:t>: </a:t>
            </a:r>
            <a:endParaRPr lang="en-US" sz="1600" b="1" spc="-10" dirty="0">
              <a:latin typeface="SimSun" pitchFamily="2" charset="-122"/>
              <a:ea typeface="SimSun" pitchFamily="2" charset="-122"/>
              <a:sym typeface="Arial"/>
            </a:endParaRPr>
          </a:p>
          <a:p>
            <a:pPr marL="2538" algn="just" rtl="0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644008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  <a:sym typeface="Arial"/>
              </a:rPr>
              <a:t>(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邮政编码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  <a:sym typeface="Arial"/>
              </a:rPr>
              <a:t>)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俄罗斯</a:t>
            </a:r>
            <a:r>
              <a:rPr lang="ru-RU" sz="1600" b="1" spc="-10" dirty="0">
                <a:latin typeface="SimSun" pitchFamily="2" charset="-122"/>
                <a:ea typeface="SimSun" pitchFamily="2" charset="-122"/>
                <a:sym typeface="Arial"/>
              </a:rPr>
              <a:t>, 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鄂木斯克地区</a:t>
            </a:r>
            <a:r>
              <a:rPr lang="ru-RU" sz="1600" b="1" spc="-10" dirty="0">
                <a:latin typeface="SimSun" pitchFamily="2" charset="-122"/>
                <a:ea typeface="SimSun" pitchFamily="2" charset="-122"/>
                <a:sym typeface="Arial"/>
              </a:rPr>
              <a:t>, 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鄂木斯克市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Arial"/>
              </a:rPr>
              <a:t>1 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因斯季图茨卡亚 普洛夏季街</a:t>
            </a:r>
            <a:r>
              <a:rPr lang="ru-RU" sz="1600" b="1" spc="-10" dirty="0">
                <a:latin typeface="SimSun" pitchFamily="2" charset="-122"/>
                <a:ea typeface="SimSun" pitchFamily="2" charset="-122"/>
                <a:sym typeface="Arial"/>
              </a:rPr>
              <a:t>, </a:t>
            </a:r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办公室</a:t>
            </a:r>
            <a:r>
              <a:rPr lang="zh-CN" altLang="en-US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403, 428, 429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2538" algn="just" rtl="0"/>
            <a:r>
              <a:rPr lang="zh-CN" altLang="en-US" sz="1600" b="1" spc="-10" dirty="0">
                <a:latin typeface="SimSun" pitchFamily="2" charset="-122"/>
                <a:ea typeface="SimSun" pitchFamily="2" charset="-122"/>
              </a:rPr>
              <a:t>电话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: </a:t>
            </a:r>
            <a:endParaRPr lang="en-US" sz="16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2538" algn="just" rtl="0"/>
            <a:r>
              <a:rPr lang="ru-RU" sz="1600" b="1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+7 (3812) 65-10-72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  <a:p>
            <a:pPr marL="2538" algn="just" rtl="0"/>
            <a:r>
              <a:rPr lang="zh-CN" altLang="en-US" sz="1600" b="1" spc="-10" dirty="0">
                <a:latin typeface="SimSun" pitchFamily="2" charset="-122"/>
                <a:ea typeface="SimSun" pitchFamily="2" charset="-122"/>
                <a:sym typeface="Arial"/>
              </a:rPr>
              <a:t>电子邮箱</a:t>
            </a:r>
            <a:r>
              <a:rPr lang="ru-RU" sz="1600" b="1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: </a:t>
            </a:r>
            <a:endParaRPr lang="en-US" sz="16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2538" algn="just" rtl="0"/>
            <a:r>
              <a:rPr lang="ru-RU" sz="1799" u="sng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omgau.int@mail.ru</a:t>
            </a:r>
            <a:r>
              <a:rPr lang="ru-RU" sz="1799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; </a:t>
            </a:r>
            <a:endParaRPr lang="en-US" sz="1799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538" algn="just" rtl="0"/>
            <a:r>
              <a:rPr lang="ru-RU" sz="1799" u="sng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  <a:hlinkClick r:id="rId6"/>
              </a:rPr>
              <a:t>mezhd.otd@omgau.org</a:t>
            </a:r>
            <a:endParaRPr sz="1799" dirty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6324600" y="4942020"/>
            <a:ext cx="9288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algn="ctr" rtl="0"/>
            <a:r>
              <a:rPr lang="zh-CN" altLang="en-US" sz="999" b="1" dirty="0">
                <a:solidFill>
                  <a:srgbClr val="C00000"/>
                </a:solidFill>
                <a:latin typeface="+mn-ea"/>
                <a:ea typeface="+mn-ea"/>
                <a:cs typeface="Times New Roman"/>
                <a:sym typeface="Times New Roman"/>
              </a:rPr>
              <a:t>招生委员会</a:t>
            </a:r>
            <a:endParaRPr sz="999" b="1" dirty="0">
              <a:solidFill>
                <a:srgbClr val="C00000"/>
              </a:solidFill>
              <a:latin typeface="+mn-ea"/>
              <a:ea typeface="+mn-ea"/>
              <a:cs typeface="Times New Roman"/>
              <a:sym typeface="Times New Roman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 rotWithShape="1">
          <a:blip r:embed="rId7">
            <a:alphaModFix/>
          </a:blip>
          <a:srcRect l="18435" t="8418" r="47903" b="49322"/>
          <a:stretch/>
        </p:blipFill>
        <p:spPr>
          <a:xfrm>
            <a:off x="123833" y="764694"/>
            <a:ext cx="4196119" cy="410663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5" name="Google Shape;294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0868" y="3907807"/>
            <a:ext cx="979200" cy="9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6403" r="6644" b="6515"/>
          <a:stretch/>
        </p:blipFill>
        <p:spPr bwMode="auto">
          <a:xfrm>
            <a:off x="6295977" y="3907807"/>
            <a:ext cx="977812" cy="9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User\Desktop\OMSAU\Лого вуза\Logotip_angl_OmGAU_hor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" y="76481"/>
            <a:ext cx="1438768" cy="6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4427984" y="1365250"/>
            <a:ext cx="4716016" cy="3954465"/>
            <a:chOff x="3191257" y="681227"/>
            <a:chExt cx="5893305" cy="3928872"/>
          </a:xfrm>
        </p:grpSpPr>
        <p:pic>
          <p:nvPicPr>
            <p:cNvPr id="88" name="Google Shape;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1257" y="689203"/>
              <a:ext cx="5167882" cy="3920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36335" y="681227"/>
              <a:ext cx="3348227" cy="3928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"/>
          <p:cNvSpPr/>
          <p:nvPr/>
        </p:nvSpPr>
        <p:spPr>
          <a:xfrm>
            <a:off x="11123" y="780106"/>
            <a:ext cx="91245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成立位于</a:t>
            </a:r>
            <a:r>
              <a:rPr lang="en-US" altLang="zh-CN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1918</a:t>
            </a:r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年</a:t>
            </a:r>
            <a:r>
              <a:rPr lang="ru-RU" sz="2000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zh-CN" altLang="en-US" sz="2000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ru-RU" altLang="zh-CN" sz="2000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 </a:t>
            </a:r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大学生数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9800 </a:t>
            </a:r>
            <a:r>
              <a:rPr lang="ru-RU" sz="2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ru-RU" sz="2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教育项目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66</a:t>
            </a:r>
            <a:r>
              <a:rPr lang="ru-RU" sz="2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培训方向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ru-RU" sz="2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b="1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科学学校</a:t>
            </a:r>
            <a:endParaRPr b="1" dirty="0">
              <a:solidFill>
                <a:schemeClr val="dk1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57115" y="79736"/>
            <a:ext cx="902977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SzPts val="2000"/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鄂木斯克国立农业大学是持续教育，文化，创新和科学成就的全球中心，</a:t>
            </a:r>
            <a:endParaRPr lang="ru-RU" altLang="zh-CN" sz="20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algn="ctr" rtl="0">
              <a:buClr>
                <a:srgbClr val="000000"/>
              </a:buClr>
              <a:buSzPts val="2000"/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用于农业部门有希望的技术更新。</a:t>
            </a:r>
            <a:endParaRPr sz="2000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69192" y="1241730"/>
            <a:ext cx="17358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buClr>
                <a:srgbClr val="000000"/>
              </a:buClr>
              <a:buSzPts val="2000"/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国际合作</a:t>
            </a:r>
            <a:endParaRPr sz="20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252285" y="2126936"/>
            <a:ext cx="53330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丝绸之路农业教育科技创新联盟</a:t>
            </a:r>
            <a:endParaRPr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252285" y="3308831"/>
            <a:ext cx="42991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buClr>
                <a:srgbClr val="000000"/>
              </a:buClr>
              <a:buSzPts val="1800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上海合作组织大学</a:t>
            </a:r>
            <a:endParaRPr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279994" y="4331179"/>
            <a:ext cx="35922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/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哈萨克斯坦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-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西伯利亚小麦改良网络国际计划</a:t>
            </a:r>
            <a:endParaRPr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92" y="1816638"/>
            <a:ext cx="1063546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192" y="2998533"/>
            <a:ext cx="989886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192" y="4190159"/>
            <a:ext cx="989886" cy="989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94235" y="4478498"/>
            <a:ext cx="3123565" cy="22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60045" indent="-265430" algn="l" rtl="0">
              <a:buClr>
                <a:schemeClr val="dk1"/>
              </a:buClr>
              <a:buSzPts val="1300"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602" y="3885314"/>
            <a:ext cx="2742110" cy="135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639" y="3892605"/>
            <a:ext cx="2799512" cy="135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184" y="3902579"/>
            <a:ext cx="2811470" cy="1343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4"/>
          <p:cNvGrpSpPr/>
          <p:nvPr/>
        </p:nvGrpSpPr>
        <p:grpSpPr>
          <a:xfrm>
            <a:off x="158730" y="79866"/>
            <a:ext cx="8837412" cy="5046951"/>
            <a:chOff x="272367" y="171431"/>
            <a:chExt cx="8672820" cy="4756250"/>
          </a:xfrm>
        </p:grpSpPr>
        <p:sp>
          <p:nvSpPr>
            <p:cNvPr id="108" name="Google Shape;108;p4"/>
            <p:cNvSpPr txBox="1"/>
            <p:nvPr/>
          </p:nvSpPr>
          <p:spPr>
            <a:xfrm>
              <a:off x="272367" y="441938"/>
              <a:ext cx="4449512" cy="3202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5075" rIns="0" bIns="0" anchor="t" anchorCtr="0">
              <a:noAutofit/>
            </a:bodyPr>
            <a:lstStyle/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</a:rPr>
                <a:t>农业技术院系</a:t>
              </a:r>
              <a:endParaRPr sz="1400" b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</a:rPr>
                <a:t>农业化学、土壤科学、生态学、环境管理和水管理院系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</a:rPr>
                <a:t>兽医院系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  <a:sym typeface="Arial"/>
                </a:rPr>
                <a:t>土地管理院系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  <a:sym typeface="Arial"/>
                </a:rPr>
                <a:t>农业工业综合体技术服务院系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  <a:sym typeface="Arial"/>
                </a:rPr>
                <a:t>畜牧学、商品科学及标准化院系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</a:rPr>
                <a:t>经济院系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</a:rPr>
                <a:t>研究生和博士研究部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endParaRPr>
            </a:p>
            <a:p>
              <a:pPr marL="183515" indent="-104775" algn="l" rtl="0">
                <a:buClr>
                  <a:srgbClr val="262626"/>
                </a:buClr>
                <a:buSzPts val="1050"/>
              </a:pPr>
              <a:endParaRPr sz="8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83515" indent="-171450" algn="l" rtl="0"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  <a:sym typeface="Arial"/>
                </a:rPr>
                <a:t>塔拉市分行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endParaRPr>
            </a:p>
            <a:p>
              <a:pPr marL="183515" indent="-171450" algn="l" rtl="0">
                <a:spcBef>
                  <a:spcPts val="985"/>
                </a:spcBef>
                <a:buClr>
                  <a:srgbClr val="262626"/>
                </a:buClr>
                <a:buSzPts val="1050"/>
                <a:buFont typeface="Noto Sans Symbols"/>
                <a:buChar char="✔"/>
              </a:pPr>
              <a:r>
                <a:rPr lang="zh-CN" altLang="en-US" sz="1400" b="1" spc="25" dirty="0">
                  <a:solidFill>
                    <a:schemeClr val="tx2">
                      <a:lumMod val="50000"/>
                    </a:schemeClr>
                  </a:solidFill>
                  <a:latin typeface="SimSun" pitchFamily="2" charset="-122"/>
                  <a:ea typeface="SimSun" pitchFamily="2" charset="-122"/>
                  <a:cs typeface="MS Gothic"/>
                  <a:sym typeface="Arial"/>
                </a:rPr>
                <a:t>大学农业生意学院</a:t>
              </a:r>
              <a:endParaRPr sz="1400" b="1" spc="25" dirty="0">
                <a:solidFill>
                  <a:schemeClr val="tx2">
                    <a:lumMod val="50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endParaRPr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272367" y="171431"/>
              <a:ext cx="4752528" cy="42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algn="l" rtl="0"/>
              <a:r>
                <a:rPr lang="zh-CN" altLang="en-US" sz="2000" b="1" spc="-170" dirty="0">
                  <a:solidFill>
                    <a:srgbClr val="C00000"/>
                  </a:solidFill>
                  <a:latin typeface="SimSun" pitchFamily="2" charset="-122"/>
                  <a:ea typeface="SimSun" pitchFamily="2" charset="-122"/>
                  <a:cs typeface="Microsoft JhengHei"/>
                </a:rPr>
                <a:t>鄂木斯克国立农业大学院系</a:t>
              </a:r>
              <a:endParaRPr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5116239" y="450075"/>
              <a:ext cx="3694330" cy="358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algn="l" rtl="0"/>
              <a:r>
                <a:rPr lang="zh-CN" altLang="en-US" sz="2000" b="1" spc="-20" dirty="0">
                  <a:solidFill>
                    <a:srgbClr val="C00000"/>
                  </a:solidFill>
                  <a:latin typeface="SimSun" pitchFamily="2" charset="-122"/>
                  <a:ea typeface="SimSun" pitchFamily="2" charset="-122"/>
                  <a:cs typeface="Microsoft JhengHei"/>
                </a:rPr>
                <a:t>高等教育项目</a:t>
              </a:r>
              <a:endParaRPr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4"/>
            <p:cNvGrpSpPr/>
            <p:nvPr/>
          </p:nvGrpSpPr>
          <p:grpSpPr>
            <a:xfrm>
              <a:off x="5150229" y="839459"/>
              <a:ext cx="3756764" cy="1899263"/>
              <a:chOff x="5150229" y="1045246"/>
              <a:chExt cx="3756764" cy="1899263"/>
            </a:xfrm>
          </p:grpSpPr>
          <p:sp>
            <p:nvSpPr>
              <p:cNvPr id="112" name="Google Shape;112;p4"/>
              <p:cNvSpPr txBox="1"/>
              <p:nvPr/>
            </p:nvSpPr>
            <p:spPr>
              <a:xfrm>
                <a:off x="6029541" y="1348769"/>
                <a:ext cx="2441830" cy="223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noAutofit/>
              </a:bodyPr>
              <a:lstStyle/>
              <a:p>
                <a:pPr marL="12700" algn="l" rtl="0">
                  <a:buClr>
                    <a:srgbClr val="000000"/>
                  </a:buClr>
                  <a:buSzPts val="1100"/>
                </a:pPr>
                <a:endParaRPr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 txBox="1"/>
              <p:nvPr/>
            </p:nvSpPr>
            <p:spPr>
              <a:xfrm>
                <a:off x="5150229" y="1045246"/>
                <a:ext cx="3756764" cy="1899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74925" rIns="0" bIns="0" anchor="t" anchorCtr="0">
                <a:noAutofit/>
              </a:bodyPr>
              <a:lstStyle/>
              <a:p>
                <a:pPr marL="12700" algn="l" rtl="0"/>
                <a:r>
                  <a:rPr lang="ru-RU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lang="ru-RU" sz="1100" b="1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zh-CN" altLang="en-US" b="1" spc="-35" dirty="0">
                    <a:solidFill>
                      <a:srgbClr val="242424"/>
                    </a:solidFill>
                    <a:latin typeface="SimSun" pitchFamily="2" charset="-122"/>
                    <a:ea typeface="SimSun" pitchFamily="2" charset="-122"/>
                    <a:cs typeface="Microsoft JhengHei"/>
                    <a:sym typeface="Arial"/>
                  </a:rPr>
                  <a:t>外国公民预备部</a:t>
                </a:r>
                <a:endParaRPr b="1" spc="-35" dirty="0">
                  <a:solidFill>
                    <a:srgbClr val="242424"/>
                  </a:solidFill>
                  <a:latin typeface="SimSun" pitchFamily="2" charset="-122"/>
                  <a:ea typeface="SimSun" pitchFamily="2" charset="-122"/>
                  <a:cs typeface="Microsoft JhengHei"/>
                </a:endParaRPr>
              </a:p>
              <a:p>
                <a:pPr marL="12700" algn="l" rtl="0"/>
                <a:r>
                  <a:rPr lang="ru-RU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zh-CN" altLang="en-US" b="1" spc="-35" dirty="0">
                    <a:solidFill>
                      <a:srgbClr val="242424"/>
                    </a:solidFill>
                    <a:latin typeface="SimSun" pitchFamily="2" charset="-122"/>
                    <a:ea typeface="SimSun" pitchFamily="2" charset="-122"/>
                    <a:cs typeface="Microsoft JhengHei"/>
                  </a:rPr>
                  <a:t>专家学位</a:t>
                </a:r>
                <a:endParaRPr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2700" algn="l" rtl="0">
                  <a:spcBef>
                    <a:spcPts val="495"/>
                  </a:spcBef>
                </a:pPr>
                <a:r>
                  <a:rPr lang="ru-RU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r>
                <a:r>
                  <a:rPr lang="en-US" sz="2000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zh-CN" altLang="en-US" b="1" spc="-35" dirty="0">
                    <a:solidFill>
                      <a:srgbClr val="242424"/>
                    </a:solidFill>
                    <a:latin typeface="SimSun" pitchFamily="2" charset="-122"/>
                    <a:ea typeface="SimSun" pitchFamily="2" charset="-122"/>
                    <a:cs typeface="Microsoft JhengHei"/>
                  </a:rPr>
                  <a:t>学士学位</a:t>
                </a:r>
                <a:endParaRPr b="1" spc="-35" dirty="0">
                  <a:solidFill>
                    <a:srgbClr val="242424"/>
                  </a:solidFill>
                  <a:latin typeface="SimSun" pitchFamily="2" charset="-122"/>
                  <a:ea typeface="SimSun" pitchFamily="2" charset="-122"/>
                  <a:cs typeface="Microsoft JhengHei"/>
                  <a:sym typeface="Arial"/>
                </a:endParaRPr>
              </a:p>
              <a:p>
                <a:pPr marL="12700" algn="l" rtl="0">
                  <a:spcBef>
                    <a:spcPts val="495"/>
                  </a:spcBef>
                </a:pPr>
                <a:r>
                  <a:rPr lang="ru-RU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22</a:t>
                </a:r>
                <a:r>
                  <a:rPr lang="en-US" sz="2000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zh-CN" altLang="en-US" b="1" spc="-35" dirty="0">
                    <a:solidFill>
                      <a:srgbClr val="242424"/>
                    </a:solidFill>
                    <a:latin typeface="SimSun" pitchFamily="2" charset="-122"/>
                    <a:ea typeface="SimSun" pitchFamily="2" charset="-122"/>
                    <a:cs typeface="Microsoft JhengHei"/>
                  </a:rPr>
                  <a:t>硕士学位</a:t>
                </a:r>
                <a:endParaRPr b="1" spc="-35" dirty="0">
                  <a:solidFill>
                    <a:srgbClr val="242424"/>
                  </a:solidFill>
                  <a:latin typeface="SimSun" pitchFamily="2" charset="-122"/>
                  <a:ea typeface="SimSun" pitchFamily="2" charset="-122"/>
                  <a:cs typeface="Microsoft JhengHei"/>
                  <a:sym typeface="Arial"/>
                </a:endParaRPr>
              </a:p>
              <a:p>
                <a:pPr marL="12700" algn="l" rtl="0">
                  <a:spcBef>
                    <a:spcPts val="495"/>
                  </a:spcBef>
                </a:pPr>
                <a:r>
                  <a:rPr lang="ru-RU" sz="2000" b="1" dirty="0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r>
                <a:r>
                  <a:rPr lang="ru-RU" sz="1100" b="1" dirty="0">
                    <a:solidFill>
                      <a:srgbClr val="964607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zh-CN" altLang="en-US" b="1" spc="-35" dirty="0">
                    <a:solidFill>
                      <a:srgbClr val="242424"/>
                    </a:solidFill>
                    <a:latin typeface="SimSun" pitchFamily="2" charset="-122"/>
                    <a:ea typeface="SimSun" pitchFamily="2" charset="-122"/>
                    <a:cs typeface="Microsoft JhengHei"/>
                    <a:sym typeface="Arial"/>
                  </a:rPr>
                  <a:t>研究生学位</a:t>
                </a:r>
                <a:endParaRPr b="1" spc="-35" dirty="0">
                  <a:solidFill>
                    <a:srgbClr val="242424"/>
                  </a:solidFill>
                  <a:latin typeface="SimSun" pitchFamily="2" charset="-122"/>
                  <a:ea typeface="SimSun" pitchFamily="2" charset="-122"/>
                  <a:cs typeface="Microsoft JhengHei"/>
                  <a:sym typeface="Arial"/>
                </a:endParaRPr>
              </a:p>
            </p:txBody>
          </p:sp>
        </p:grpSp>
        <p:sp>
          <p:nvSpPr>
            <p:cNvPr id="114" name="Google Shape;114;p4"/>
            <p:cNvSpPr txBox="1"/>
            <p:nvPr/>
          </p:nvSpPr>
          <p:spPr>
            <a:xfrm>
              <a:off x="3317500" y="3815757"/>
              <a:ext cx="2592288" cy="111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ctr" anchorCtr="0">
              <a:noAutofit/>
            </a:bodyPr>
            <a:lstStyle/>
            <a:p>
              <a:pPr marL="12065" marR="5080" indent="635" algn="ctr" rtl="0"/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在俄罗斯联邦政府为</a:t>
              </a:r>
              <a:r>
                <a:rPr lang="en-US" altLang="zh-CN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2026/27</a:t>
              </a:r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学年外国公民教育规定的配额内</a:t>
              </a:r>
              <a:endParaRPr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314962" y="3815757"/>
              <a:ext cx="2642372" cy="111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ctr" anchorCtr="0">
              <a:noAutofit/>
            </a:bodyPr>
            <a:lstStyle/>
            <a:p>
              <a:pPr marL="12065" marR="5080" indent="635" algn="ctr" rtl="0"/>
              <a:r>
                <a:rPr lang="ru-RU" sz="1050" b="1" dirty="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在预算拨款的费用根据俄罗斯联邦的国际条约</a:t>
              </a:r>
              <a:r>
                <a:rPr lang="zh-CN" altLang="en-US" sz="1600" b="1" dirty="0" smtClean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，</a:t>
              </a:r>
              <a:endParaRPr lang="ru-RU" altLang="zh-CN" sz="1600" b="1" dirty="0" smtClean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endParaRPr>
            </a:p>
            <a:p>
              <a:pPr marL="12065" marR="5080" indent="635" algn="ctr" rtl="0"/>
              <a:r>
                <a:rPr lang="zh-CN" altLang="en-US" sz="1600" b="1" dirty="0" smtClean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联</a:t>
              </a:r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邦法律的基础上</a:t>
              </a:r>
              <a:r>
                <a:rPr lang="zh-CN" altLang="en-US" sz="1600" b="1" dirty="0" smtClean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，</a:t>
              </a:r>
              <a:endParaRPr lang="ru-RU" altLang="zh-CN" sz="1600" b="1" dirty="0" smtClean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endParaRPr>
            </a:p>
            <a:p>
              <a:pPr marL="12065" marR="5080" indent="635" algn="ctr" rtl="0"/>
              <a:r>
                <a:rPr lang="zh-CN" alt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内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部竞争的结果</a:t>
              </a:r>
              <a:endParaRPr sz="160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6271482" y="3815757"/>
              <a:ext cx="2673705" cy="111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250" rIns="0" bIns="0" anchor="ctr" anchorCtr="0">
              <a:noAutofit/>
            </a:bodyPr>
            <a:lstStyle/>
            <a:p>
              <a:pPr marL="12065" marR="5080" indent="635" algn="ctr" rtl="0"/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根据根据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内部竞争结</a:t>
              </a:r>
              <a:r>
                <a:rPr lang="zh-CN" alt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  <a:ea typeface="+mn-ea"/>
                  <a:cs typeface="Arial"/>
                  <a:sym typeface="Arial"/>
                </a:rPr>
                <a:t>果</a:t>
              </a:r>
              <a:endPara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  <a:p>
              <a:pPr marL="12065" marR="5080" indent="635" algn="ctr" rtl="0"/>
              <a:r>
                <a:rPr lang="zh-CN" altLang="en-US" sz="1600" b="1" dirty="0" smtClean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提</a:t>
              </a:r>
              <a:r>
                <a:rPr lang="zh-CN" altLang="en-US" sz="1600" b="1" dirty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供有偿教育服务的协</a:t>
              </a:r>
              <a:r>
                <a:rPr lang="zh-CN" altLang="en-US" sz="1600" b="1" dirty="0" smtClean="0">
                  <a:solidFill>
                    <a:srgbClr val="001941"/>
                  </a:solidFill>
                  <a:latin typeface="+mn-ea"/>
                  <a:ea typeface="+mn-ea"/>
                  <a:cs typeface="Arial"/>
                  <a:sym typeface="Arial"/>
                </a:rPr>
                <a:t>议</a:t>
              </a:r>
              <a:endParaRPr sz="16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2497123" y="3382682"/>
              <a:ext cx="3830750" cy="225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algn="ctr" rtl="0"/>
              <a:r>
                <a:rPr lang="en-US" altLang="zh-CN" sz="2000" b="1" dirty="0">
                  <a:solidFill>
                    <a:srgbClr val="C00000"/>
                  </a:solidFill>
                  <a:latin typeface="+mn-ea"/>
                  <a:ea typeface="+mn-ea"/>
                  <a:cs typeface="Arial"/>
                  <a:sym typeface="Arial"/>
                </a:rPr>
                <a:t>2026/27</a:t>
              </a:r>
              <a:r>
                <a:rPr lang="zh-CN" altLang="en-US" sz="2000" b="1" dirty="0">
                  <a:solidFill>
                    <a:srgbClr val="C00000"/>
                  </a:solidFill>
                  <a:latin typeface="+mn-ea"/>
                  <a:ea typeface="+mn-ea"/>
                  <a:cs typeface="Arial"/>
                  <a:sym typeface="Arial"/>
                </a:rPr>
                <a:t>学年外国公民入学</a:t>
              </a:r>
              <a:r>
                <a:rPr lang="ru-RU" sz="2000" b="1" dirty="0">
                  <a:solidFill>
                    <a:srgbClr val="C00000"/>
                  </a:solidFill>
                  <a:latin typeface="+mn-ea"/>
                  <a:ea typeface="+mn-ea"/>
                  <a:cs typeface="Arial"/>
                  <a:sym typeface="Arial"/>
                </a:rPr>
                <a:t> </a:t>
              </a:r>
              <a:endParaRPr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8" name="Google Shape;118;p4" descr="Лампочка и шестерен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164" y="2791596"/>
            <a:ext cx="404889" cy="531549"/>
          </a:xfrm>
          <a:prstGeom prst="rect">
            <a:avLst/>
          </a:prstGeom>
          <a:solidFill>
            <a:srgbClr val="FDE9D8"/>
          </a:solidFill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5600947" y="2802593"/>
            <a:ext cx="3356276" cy="50846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0" tIns="8250" rIns="0" bIns="0" anchor="t" anchorCtr="0">
            <a:noAutofit/>
          </a:bodyPr>
          <a:lstStyle/>
          <a:p>
            <a:pPr marL="12065" marR="5080" indent="635" algn="ctr" rtl="0">
              <a:lnSpc>
                <a:spcPct val="101800"/>
              </a:lnSpc>
            </a:pP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学费从每年</a:t>
            </a:r>
            <a:r>
              <a:rPr lang="en-US" altLang="zh-CN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12898</a:t>
            </a: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元到</a:t>
            </a:r>
            <a:r>
              <a:rPr lang="en-US" altLang="zh-CN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17914</a:t>
            </a: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元不等</a:t>
            </a:r>
            <a:endParaRPr lang="en-US" altLang="zh-CN" sz="1600" b="1" dirty="0">
              <a:solidFill>
                <a:srgbClr val="001941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12065" marR="5080" indent="635" algn="ctr" rtl="0">
              <a:lnSpc>
                <a:spcPct val="101800"/>
              </a:lnSpc>
            </a:pP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（截至</a:t>
            </a:r>
            <a:r>
              <a:rPr lang="en-US" altLang="zh-CN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2025</a:t>
            </a: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年</a:t>
            </a:r>
            <a:r>
              <a:rPr lang="en-US" altLang="zh-CN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9</a:t>
            </a: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月</a:t>
            </a:r>
            <a:r>
              <a:rPr lang="en-US" altLang="zh-CN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r>
              <a:rPr lang="zh-CN" altLang="en-US" sz="1600" b="1" dirty="0">
                <a:solidFill>
                  <a:srgbClr val="001941"/>
                </a:solidFill>
                <a:latin typeface="+mn-ea"/>
                <a:ea typeface="+mn-ea"/>
                <a:cs typeface="Arial"/>
                <a:sym typeface="Arial"/>
              </a:rPr>
              <a:t>日）</a:t>
            </a:r>
            <a:endParaRPr sz="1600" b="1" dirty="0">
              <a:solidFill>
                <a:srgbClr val="001941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5982151" y="1020863"/>
            <a:ext cx="2705354" cy="22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algn="l" rtl="0">
              <a:buClr>
                <a:srgbClr val="000000"/>
              </a:buClr>
              <a:buSzPts val="1100"/>
            </a:pP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461638" y="4600486"/>
            <a:ext cx="4821327" cy="68047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12700" algn="l" rtl="0">
              <a:buClr>
                <a:srgbClr val="000000"/>
              </a:buClr>
              <a:buSzPts val="1050"/>
            </a:pP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个人谘询请按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QR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码的连结</a:t>
            </a:r>
            <a:endParaRPr sz="2000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12700" algn="l" rtl="0">
              <a:spcBef>
                <a:spcPts val="100"/>
              </a:spcBef>
              <a:buClr>
                <a:srgbClr val="000000"/>
              </a:buClr>
              <a:buSzPts val="1200"/>
            </a:pPr>
            <a:r>
              <a:rPr lang="ru-RU" sz="12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https://forms.gle/YLwvif9UtB1BGw2q6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251520" y="252712"/>
            <a:ext cx="8640960" cy="36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algn="ctr"/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以下课程可在俄罗斯联邦政府为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2026/2027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  <a:cs typeface="Arial"/>
                <a:sym typeface="Arial"/>
              </a:rPr>
              <a:t>年外国学生设立的教育配额内提供</a:t>
            </a:r>
            <a:endParaRPr sz="20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85508" y="752260"/>
            <a:ext cx="2247486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noAutofit/>
          </a:bodyPr>
          <a:lstStyle/>
          <a:p>
            <a:pPr marL="29844" algn="l" rtl="0">
              <a:lnSpc>
                <a:spcPct val="150000"/>
              </a:lnSpc>
              <a:buClr>
                <a:srgbClr val="000000"/>
              </a:buClr>
              <a:buSzPts val="1050"/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学士学位</a:t>
            </a:r>
            <a:endParaRPr sz="14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19.03.02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植物来源的食品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35.03.04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农学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35.03.06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农业工程</a:t>
            </a:r>
            <a:endParaRPr sz="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  <a:buClr>
                <a:srgbClr val="000000"/>
              </a:buClr>
              <a:buSzPts val="1050"/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专家学位</a:t>
            </a:r>
            <a:endParaRPr sz="1400" b="1" spc="-2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36.05.01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兽医学技术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9558" t="8493" r="9799" b="9328"/>
          <a:stretch/>
        </p:blipFill>
        <p:spPr>
          <a:xfrm>
            <a:off x="4606756" y="4632463"/>
            <a:ext cx="648500" cy="62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t="-98" r="4867" b="9380"/>
          <a:stretch/>
        </p:blipFill>
        <p:spPr>
          <a:xfrm>
            <a:off x="5724128" y="864223"/>
            <a:ext cx="2880320" cy="3716014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130" name="Google Shape;130;p5" descr="Сайт для регистрации и подачи заявок education-in-russia.com работает! -  Руски дом"/>
          <p:cNvPicPr preferRelativeResize="0"/>
          <p:nvPr/>
        </p:nvPicPr>
        <p:blipFill rotWithShape="1">
          <a:blip r:embed="rId5">
            <a:alphaModFix/>
          </a:blip>
          <a:srcRect t="22695" b="26565"/>
          <a:stretch/>
        </p:blipFill>
        <p:spPr>
          <a:xfrm>
            <a:off x="5724128" y="4652530"/>
            <a:ext cx="1821584" cy="51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6875" y="4632463"/>
            <a:ext cx="648500" cy="6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7;p5">
            <a:extLst>
              <a:ext uri="{FF2B5EF4-FFF2-40B4-BE49-F238E27FC236}">
                <a16:creationId xmlns:a16="http://schemas.microsoft.com/office/drawing/2014/main" xmlns="" id="{C2FCC74C-80FC-1E56-494C-DE799DCE95D1}"/>
              </a:ext>
            </a:extLst>
          </p:cNvPr>
          <p:cNvSpPr txBox="1"/>
          <p:nvPr/>
        </p:nvSpPr>
        <p:spPr>
          <a:xfrm>
            <a:off x="2810839" y="657839"/>
            <a:ext cx="2714212" cy="375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noAutofit/>
          </a:bodyPr>
          <a:lstStyle/>
          <a:p>
            <a:pPr marL="29844" algn="l" rtl="0">
              <a:lnSpc>
                <a:spcPct val="150000"/>
              </a:lnSpc>
              <a:spcBef>
                <a:spcPts val="210"/>
              </a:spcBef>
              <a:buClr>
                <a:srgbClr val="000000"/>
              </a:buClr>
              <a:buSzPts val="1050"/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硕士学位</a:t>
            </a:r>
            <a:endParaRPr sz="1400" b="1" spc="-2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05.04.06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生态与环境工程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19.04.02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植物来源的食品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20.04.02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环境工程及用水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21.04.02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土地管理及地籍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35.04.03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农业化学与农业土壤科学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35.04.04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农学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35.04.06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农业工程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36.04.01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兽医及卫生检查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36.04.02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畜牧学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  <a:p>
            <a:pPr marL="37465" algn="l" rtl="0">
              <a:lnSpc>
                <a:spcPct val="15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38.04.02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管理学</a:t>
            </a:r>
            <a:endParaRPr sz="500" b="1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4" algn="l" rtl="0">
              <a:lnSpc>
                <a:spcPct val="150000"/>
              </a:lnSpc>
              <a:spcBef>
                <a:spcPts val="210"/>
              </a:spcBef>
              <a:buClr>
                <a:srgbClr val="000000"/>
              </a:buClr>
              <a:buSzPts val="1050"/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研究生学位</a:t>
            </a:r>
            <a:endParaRPr sz="1400" b="1" spc="-2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13334" algn="l" rtl="0">
              <a:lnSpc>
                <a:spcPct val="150000"/>
              </a:lnSpc>
              <a:spcBef>
                <a:spcPts val="5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4.1.2 </a:t>
            </a:r>
            <a:r>
              <a:rPr lang="zh-CN" alt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Arial"/>
                <a:sym typeface="Arial"/>
              </a:rPr>
              <a:t>植物育种、种子生产和生物技术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6C2AAC-4512-48FA-E70D-ADFEF8F6A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471" b="9024"/>
          <a:stretch/>
        </p:blipFill>
        <p:spPr>
          <a:xfrm>
            <a:off x="461638" y="2813050"/>
            <a:ext cx="2048408" cy="1518405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52400" y="56824"/>
            <a:ext cx="8896056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/>
            <a:r>
              <a:rPr lang="zh-CN" altLang="en-US" sz="2000" spc="-1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Sakkal Majalla" panose="02000000000000000000" pitchFamily="2" charset="-78"/>
              </a:rPr>
              <a:t>农业技术院系</a:t>
            </a:r>
            <a:endParaRPr sz="2000" spc="-1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234088" y="374650"/>
            <a:ext cx="2740200" cy="388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学士学位</a:t>
            </a:r>
            <a:endParaRPr sz="1200" b="1" spc="-2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19.03.01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生物技术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360000" algn="l" rtl="0">
              <a:spcAft>
                <a:spcPts val="120"/>
              </a:spcAft>
              <a:buClr>
                <a:schemeClr val="dk1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食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品生物技术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19.03.02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植物原料食品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chemeClr val="dk1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面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包、糖果和面食产品的技术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19.03.03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动物源性食品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牛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奶和乳制品技术</a:t>
            </a:r>
            <a:endParaRPr lang="ru-RU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</a:t>
            </a:r>
            <a:r>
              <a:rPr lang="ru-RU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肉类及肉类产品技术</a:t>
            </a:r>
            <a:endParaRPr lang="ru-RU" altLang="zh-CN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algn="l" rtl="0">
              <a:spcAft>
                <a:spcPts val="120"/>
              </a:spcAft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35.03.01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林业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林业学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35.03.04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农学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农业生意</a:t>
            </a:r>
          </a:p>
          <a:p>
            <a:pPr marL="360000">
              <a:spcBef>
                <a:spcPts val="140"/>
              </a:spcBef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农业物的育种和遗传学</a:t>
            </a:r>
          </a:p>
          <a:p>
            <a:pPr marL="360000">
              <a:spcBef>
                <a:spcPts val="140"/>
              </a:spcBef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田间耕作</a:t>
            </a:r>
          </a:p>
          <a:p>
            <a:pPr marL="360000">
              <a:spcBef>
                <a:spcPts val="140"/>
              </a:spcBef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植物保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护</a:t>
            </a:r>
            <a:endParaRPr lang="ru-RU" altLang="zh-CN" sz="1200" spc="-5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35.03.05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园艺学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 panose="02020603050405020304" pitchFamily="18" charset="0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  <a:sym typeface="Arial"/>
              </a:rPr>
              <a:t>-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水果和蔬菜种植和葡萄栽培</a:t>
            </a:r>
            <a:endParaRPr lang="zh-CN" altLang="en-US" sz="1200" spc="-5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 panose="02020603050405020304" pitchFamily="18" charset="0"/>
              <a:sym typeface="Arial"/>
            </a:endParaRPr>
          </a:p>
          <a:p>
            <a:pPr marL="12700">
              <a:spcBef>
                <a:spcPts val="140"/>
              </a:spcBef>
              <a:spcAft>
                <a:spcPts val="120"/>
              </a:spcAft>
            </a:pPr>
            <a:endParaRPr lang="zh-CN" altLang="en-US" sz="1200" spc="-5" dirty="0" smtClean="0">
              <a:solidFill>
                <a:srgbClr val="252525"/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12700">
              <a:spcBef>
                <a:spcPts val="140"/>
              </a:spcBef>
              <a:spcAft>
                <a:spcPts val="120"/>
              </a:spcAft>
            </a:pPr>
            <a:endParaRPr sz="1200" spc="-5" dirty="0">
              <a:solidFill>
                <a:srgbClr val="252525"/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876800" y="3915064"/>
            <a:ext cx="4253344" cy="124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360000" algn="l" rtl="0">
              <a:spcAft>
                <a:spcPts val="12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我们会教</a:t>
            </a:r>
            <a:r>
              <a:rPr lang="zh-CN" altLang="en-US" sz="1400" b="1" dirty="0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您</a:t>
            </a:r>
            <a:endParaRPr lang="en-US" altLang="zh-CN" sz="1400" b="1" dirty="0" smtClean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79232" algn="l" rtl="0">
              <a:spcAft>
                <a:spcPts val="120"/>
              </a:spcAft>
            </a:pPr>
            <a:endParaRPr sz="500" b="1" dirty="0">
              <a:solidFill>
                <a:srgbClr val="C00000"/>
              </a:solidFill>
              <a:latin typeface="+mj-ea"/>
              <a:ea typeface="+mj-ea"/>
              <a:cs typeface="Times New Roman"/>
              <a:sym typeface="Times New Roman"/>
            </a:endParaRPr>
          </a:p>
          <a:p>
            <a:pPr>
              <a:spcAft>
                <a:spcPts val="120"/>
              </a:spcAft>
              <a:buFontTx/>
              <a:buChar char="-"/>
            </a:pPr>
            <a:r>
              <a:rPr lang="ru-RU" altLang="zh-CN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舒适的家中或</a:t>
            </a:r>
            <a:r>
              <a:rPr lang="zh-CN" alt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办公室管理植物生长和发育的过程</a:t>
            </a:r>
            <a:endParaRPr lang="ru-RU" sz="14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120"/>
              </a:spcAft>
              <a:buFontTx/>
              <a:buChar char="-"/>
            </a:pPr>
            <a:r>
              <a:rPr lang="ru-RU" altLang="zh-CN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改</a:t>
            </a:r>
            <a:r>
              <a:rPr lang="zh-CN" alt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变景观，创造舒适的人类生活</a:t>
            </a:r>
            <a:endParaRPr lang="ru-RU" sz="14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120"/>
              </a:spcAft>
              <a:buFontTx/>
              <a:buChar char="-"/>
            </a:pPr>
            <a:r>
              <a:rPr lang="ru-RU" altLang="zh-CN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 panose="02020603050405020304" pitchFamily="18" charset="0"/>
              </a:rPr>
              <a:t>开</a:t>
            </a:r>
            <a:r>
              <a:rPr lang="zh-CN" alt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发未来独特的食品 </a:t>
            </a:r>
            <a:r>
              <a:rPr lang="ru-RU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"/>
              </a:spcAft>
              <a:buFontTx/>
              <a:buChar char="-"/>
            </a:pPr>
            <a:r>
              <a:rPr lang="ru-RU" altLang="zh-CN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设</a:t>
            </a:r>
            <a:r>
              <a:rPr lang="zh-CN" alt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计及推出尖端加工厂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916" y="3765663"/>
            <a:ext cx="1339534" cy="153117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5313913" y="639725"/>
            <a:ext cx="3850869" cy="309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25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2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硕士学位</a:t>
            </a:r>
            <a:endParaRPr sz="1200" b="1" spc="-20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19.04.01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生物技术</a:t>
            </a:r>
            <a:endParaRPr sz="1200" spc="-5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19.04.02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植物原料食品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algn="l" rtl="0">
              <a:spcAft>
                <a:spcPts val="120"/>
              </a:spcAft>
              <a:buClr>
                <a:schemeClr val="dk1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  <a:sym typeface="Arial"/>
              </a:rPr>
              <a:t>特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  <a:sym typeface="Arial"/>
              </a:rPr>
              <a:t>殊用途植物原料食品技术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19.04.03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动物源性食品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医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疗、特殊和预防营养产品的生物技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术</a:t>
            </a:r>
            <a:endParaRPr sz="1200" spc="-5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19.04.05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功能性和专业化食品的高科技生产</a:t>
            </a:r>
            <a:endParaRPr sz="1200" spc="-5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功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能性和专业化食品的高科技生产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049"/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动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植物原料功能性食品和特种食品技术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35.04.04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农学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>
              <a:spcAft>
                <a:spcPts val="120"/>
              </a:spcAft>
            </a:pPr>
            <a:r>
              <a:rPr lang="ru-RU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适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应性作物生产</a:t>
            </a:r>
            <a:endParaRPr lang="ru-RU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植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物育种、种子生产和生物技术</a:t>
            </a:r>
            <a:endParaRPr lang="ru-RU"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marL="36000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可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持续农业和农村发展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35.04.05 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园艺学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12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水</a:t>
            </a:r>
            <a:r>
              <a:rPr lang="zh-CN" altLang="en-US" sz="1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果和蔬菜种植</a:t>
            </a:r>
            <a:endParaRPr sz="1200" spc="-5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1" name="Google Shape;141;p25"/>
          <p:cNvGrpSpPr/>
          <p:nvPr/>
        </p:nvGrpSpPr>
        <p:grpSpPr>
          <a:xfrm>
            <a:off x="2788450" y="2321696"/>
            <a:ext cx="2525463" cy="2965545"/>
            <a:chOff x="3341399" y="2086260"/>
            <a:chExt cx="2332048" cy="2888400"/>
          </a:xfrm>
        </p:grpSpPr>
        <p:pic>
          <p:nvPicPr>
            <p:cNvPr id="142" name="Google Shape;142;p25"/>
            <p:cNvPicPr preferRelativeResize="0"/>
            <p:nvPr/>
          </p:nvPicPr>
          <p:blipFill rotWithShape="1">
            <a:blip r:embed="rId4">
              <a:alphaModFix/>
            </a:blip>
            <a:srcRect l="-2082" r="8677"/>
            <a:stretch/>
          </p:blipFill>
          <p:spPr>
            <a:xfrm>
              <a:off x="3341399" y="2086260"/>
              <a:ext cx="1831487" cy="28884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43" name="Google Shape;143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3894" y="3390481"/>
              <a:ext cx="439553" cy="4110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25" title="35_Omsk State Agrarian University.jpg"/>
          <p:cNvPicPr preferRelativeResize="0"/>
          <p:nvPr/>
        </p:nvPicPr>
        <p:blipFill rotWithShape="1">
          <a:blip r:embed="rId6">
            <a:alphaModFix/>
          </a:blip>
          <a:srcRect t="10138" r="26416" b="7698"/>
          <a:stretch/>
        </p:blipFill>
        <p:spPr>
          <a:xfrm>
            <a:off x="2854520" y="755650"/>
            <a:ext cx="1917317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45" name="Google Shape;145;p25" title="Weizenähren.jpg"/>
          <p:cNvPicPr preferRelativeResize="0"/>
          <p:nvPr/>
        </p:nvPicPr>
        <p:blipFill rotWithShape="1">
          <a:blip r:embed="rId7">
            <a:alphaModFix/>
          </a:blip>
          <a:srcRect t="10477" r="42072" b="31216"/>
          <a:stretch/>
        </p:blipFill>
        <p:spPr>
          <a:xfrm>
            <a:off x="81673" y="3915064"/>
            <a:ext cx="1339533" cy="137360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207590" y="69850"/>
            <a:ext cx="8747700" cy="40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2692" marR="5077">
              <a:lnSpc>
                <a:spcPct val="124058"/>
              </a:lnSpc>
            </a:pPr>
            <a:r>
              <a:rPr lang="zh-CN" altLang="en-US" sz="2000" spc="-5" dirty="0">
                <a:solidFill>
                  <a:srgbClr val="C00000"/>
                </a:solidFill>
                <a:latin typeface="Microsoft JhengHei"/>
                <a:ea typeface="+mj-ea"/>
                <a:cs typeface="Microsoft JhengHei"/>
              </a:rPr>
              <a:t>农业化学、土壤科学、生态学、环境管理和水管理院系</a:t>
            </a:r>
            <a:endParaRPr sz="2000" spc="-5" dirty="0">
              <a:solidFill>
                <a:srgbClr val="C00000"/>
              </a:solidFill>
              <a:latin typeface="Microsoft JhengHei"/>
              <a:ea typeface="+mj-ea"/>
              <a:cs typeface="Microsoft JhengHei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192588" y="450851"/>
            <a:ext cx="3541212" cy="488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algn="l" rtl="0">
              <a:spcBef>
                <a:spcPts val="95"/>
              </a:spcBef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05.03.06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生态与自然管理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lvl="2" algn="l" rtl="0">
              <a:spcBef>
                <a:spcPts val="100"/>
              </a:spcBef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20.03.01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技术圈安全</a:t>
            </a:r>
          </a:p>
          <a:p>
            <a:pPr marL="360000" lvl="2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</a:t>
            </a:r>
            <a:r>
              <a:rPr lang="ru-RU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技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术圈的生命安全</a:t>
            </a:r>
            <a:endParaRPr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20.03.02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环境工程及用水</a:t>
            </a:r>
            <a:endParaRPr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水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资源综合利用和保护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农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业供水、灌溉和卫生工程系统</a:t>
            </a:r>
          </a:p>
          <a:p>
            <a:pPr marL="360000" lvl="3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水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资源管理及用水</a:t>
            </a:r>
            <a:endParaRPr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35.03.03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农业化学和农业土壤科学</a:t>
            </a:r>
            <a:endParaRPr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农业生态学</a:t>
            </a:r>
            <a:endParaRPr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35.03.11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水质改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善</a:t>
            </a:r>
            <a:endParaRPr lang="en-US" altLang="zh-CN" sz="1200" spc="-4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050"/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水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力土壤改良</a:t>
            </a: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050"/>
              <a:buFontTx/>
              <a:buChar char="-"/>
            </a:pPr>
            <a:r>
              <a:rPr lang="ru-RU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建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筑工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程</a:t>
            </a:r>
            <a:endParaRPr lang="ru-RU" altLang="zh-CN" sz="1200" spc="-4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  <a:buClr>
                <a:srgbClr val="000000"/>
              </a:buClr>
              <a:buSzPts val="1050"/>
            </a:pPr>
            <a:endParaRPr lang="zh-CN" altLang="en-US" sz="5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zh-CN" altLang="en-US" sz="1200" b="1" spc="-4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硕士学</a:t>
            </a:r>
            <a:r>
              <a:rPr lang="zh-CN" altLang="en-US" sz="1200" b="1" spc="-40" dirty="0" smtClean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位</a:t>
            </a:r>
            <a:endParaRPr lang="zh-CN" altLang="en-US" sz="1200" b="1" spc="-40" dirty="0" smtClean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Microsoft JhengHei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05.04.06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生态与环境工程</a:t>
            </a: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该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地区的生态</a:t>
            </a:r>
          </a:p>
          <a:p>
            <a:pPr lvl="2"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20.04.01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技术圈安全</a:t>
            </a:r>
          </a:p>
          <a:p>
            <a:pPr marL="360000" lvl="2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环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境监察及保护</a:t>
            </a:r>
          </a:p>
          <a:p>
            <a:pPr marR="1139141"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20.04.02</a:t>
            </a: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环境工程及用水</a:t>
            </a:r>
          </a:p>
          <a:p>
            <a:pPr marL="360000" marR="1139141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供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水和卫生</a:t>
            </a:r>
          </a:p>
          <a:p>
            <a:pPr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35.04.03 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农业化学与农业土壤科学</a:t>
            </a: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栽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培植物的土壤肥力和营养管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理</a:t>
            </a:r>
          </a:p>
          <a:p>
            <a:pPr algn="l" rtl="0">
              <a:spcAft>
                <a:spcPts val="120"/>
              </a:spcAft>
            </a:pPr>
            <a:r>
              <a:rPr lang="en-US" altLang="zh-C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35.04.10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水力土壤改良</a:t>
            </a:r>
          </a:p>
          <a:p>
            <a:pPr marL="360000" algn="l" rtl="0">
              <a:spcAft>
                <a:spcPts val="120"/>
              </a:spcAft>
            </a:pPr>
            <a:r>
              <a:rPr lang="en-US" altLang="zh-CN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- 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土</a:t>
            </a:r>
            <a:r>
              <a:rPr lang="zh-CN" altLang="en-US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地填海系统的管</a:t>
            </a:r>
            <a:r>
              <a:rPr lang="zh-CN" altLang="en-US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  <a:sym typeface="Arial"/>
              </a:rPr>
              <a:t>理</a:t>
            </a:r>
            <a:endParaRPr lang="zh-CN" altLang="en-US" sz="1200" spc="-4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  <a:sym typeface="A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4073925" y="3469282"/>
            <a:ext cx="4960500" cy="168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359829" algn="l" rtl="0">
              <a:spcAft>
                <a:spcPts val="120"/>
              </a:spcAft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我们会教</a:t>
            </a:r>
            <a:r>
              <a:rPr lang="zh-CN" altLang="en-US" sz="1400" b="1" spc="-20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您</a:t>
            </a:r>
            <a:endParaRPr lang="en-US" altLang="zh-CN" sz="1400" b="1" spc="-20" dirty="0" smtClean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 marL="359829" algn="l" rtl="0">
              <a:spcAft>
                <a:spcPts val="120"/>
              </a:spcAft>
            </a:pPr>
            <a:endParaRPr sz="5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 MT"/>
              </a:rPr>
              <a:t>-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 MT"/>
              </a:rPr>
              <a:t>	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 MT"/>
              </a:rPr>
              <a:t> </a:t>
            </a:r>
            <a:r>
              <a:rPr lang="zh-CN" altLang="en-US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使</a:t>
            </a:r>
            <a:r>
              <a:rPr lang="zh-CN" altLang="en-US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用以环保为导向的农业技术和生物肥料来种植农作物</a:t>
            </a: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 </a:t>
            </a:r>
            <a:r>
              <a:rPr lang="en-US" altLang="zh-CN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 </a:t>
            </a:r>
            <a:r>
              <a:rPr lang="zh-CN" altLang="en-US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解</a:t>
            </a:r>
            <a:r>
              <a:rPr lang="zh-CN" altLang="en-US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决环境保护领域的实际问题，合理利用自然资源，确保居民的环境安全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  </a:t>
            </a:r>
            <a:r>
              <a:rPr lang="zh-CN" altLang="en-US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预</a:t>
            </a:r>
            <a:r>
              <a:rPr lang="zh-CN" altLang="en-US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测、预防及消除紧急情况的后果</a:t>
            </a: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  </a:t>
            </a:r>
            <a:r>
              <a:rPr lang="zh-CN" altLang="en-US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开</a:t>
            </a:r>
            <a:r>
              <a:rPr lang="zh-CN" altLang="en-US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发创新专案，重建环境管理与用水设施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en-US" altLang="zh-CN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-   </a:t>
            </a:r>
            <a:r>
              <a:rPr lang="zh-CN" altLang="en-US" sz="1400" spc="-2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在</a:t>
            </a:r>
            <a:r>
              <a:rPr lang="zh-CN" altLang="en-US" sz="1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MS Gothic"/>
              </a:rPr>
              <a:t>水力结构的设计、施工、监督和控制方面做出专业决策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355015"/>
            <a:ext cx="319048" cy="34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400" y="1266573"/>
            <a:ext cx="1943400" cy="1851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2060" y="755650"/>
            <a:ext cx="3033300" cy="2058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 flipH="1">
            <a:off x="2728" y="65552"/>
            <a:ext cx="5836951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94558"/>
            <a:r>
              <a:rPr lang="zh-CN" altLang="en-US" sz="2000" spc="-15" dirty="0">
                <a:solidFill>
                  <a:srgbClr val="C00000"/>
                </a:solidFill>
                <a:latin typeface="Microsoft JhengHei"/>
                <a:ea typeface="+mj-ea"/>
                <a:cs typeface="Microsoft JhengHei"/>
              </a:rPr>
              <a:t>兽医院系</a:t>
            </a:r>
            <a:endParaRPr sz="2000" spc="-15" dirty="0">
              <a:solidFill>
                <a:srgbClr val="C00000"/>
              </a:solidFill>
              <a:latin typeface="Microsoft JhengHei"/>
              <a:ea typeface="+mj-ea"/>
              <a:cs typeface="Microsoft JhengHei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49308" y="425334"/>
            <a:ext cx="8918492" cy="277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4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b="1" spc="-45" dirty="0">
              <a:solidFill>
                <a:srgbClr val="C00000"/>
              </a:solidFill>
              <a:latin typeface="+mn-ea"/>
              <a:ea typeface="+mn-ea"/>
              <a:cs typeface="Microsoft JhengHei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36.03.01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兽医与卫生专业知识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360000" marR="5181030" lvl="3" algn="l" rtl="0">
              <a:spcAft>
                <a:spcPts val="120"/>
              </a:spcAft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动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物和植物来源的原材料和产品的兽医和卫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生检查</a:t>
            </a:r>
            <a:r>
              <a:rPr lang="ru-RU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    </a:t>
            </a:r>
          </a:p>
          <a:p>
            <a:pPr marL="360000" marR="5181030" lvl="3" algn="l" rtl="0">
              <a:spcAft>
                <a:spcPts val="120"/>
              </a:spcAft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兽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医及卫生医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学</a:t>
            </a:r>
            <a:endParaRPr lang="ru-RU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R="5181030" lvl="3" algn="l" rtl="0">
              <a:spcAft>
                <a:spcPts val="120"/>
              </a:spcAft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zh-CN" altLang="en-US" sz="1200" b="1" spc="-45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专</a:t>
            </a:r>
            <a:r>
              <a:rPr lang="zh-CN" altLang="en-US" sz="1200" b="1" spc="-4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家学位</a:t>
            </a:r>
            <a:endParaRPr sz="1200" b="1" spc="-45" dirty="0">
              <a:solidFill>
                <a:srgbClr val="C00000"/>
              </a:solidFill>
              <a:latin typeface="+mn-ea"/>
              <a:ea typeface="+mn-ea"/>
              <a:cs typeface="Microsoft JhengHei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36.05.01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兽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医学</a:t>
            </a:r>
            <a:endParaRPr lang="ru-RU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lvl="2" algn="l" rtl="0">
              <a:spcAft>
                <a:spcPts val="120"/>
              </a:spcAft>
            </a:pP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algn="l" rtl="0">
              <a:spcAft>
                <a:spcPts val="120"/>
              </a:spcAft>
            </a:pPr>
            <a:r>
              <a:rPr lang="zh-CN" altLang="en-US" sz="1200" b="1" spc="-45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硕</a:t>
            </a:r>
            <a:r>
              <a:rPr lang="zh-CN" altLang="en-US" sz="1200" b="1" spc="-45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士学位</a:t>
            </a:r>
            <a:endParaRPr sz="1200" b="1" spc="-45" dirty="0">
              <a:solidFill>
                <a:srgbClr val="C00000"/>
              </a:solidFill>
              <a:latin typeface="+mn-ea"/>
              <a:ea typeface="+mn-ea"/>
              <a:cs typeface="Microsoft JhengHei"/>
              <a:sym typeface="Arial"/>
            </a:endParaRPr>
          </a:p>
          <a:p>
            <a:pPr lvl="2"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36.04.01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兽医与卫生专业知识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L="360000" marR="4750758" algn="l" rtl="0">
              <a:spcAft>
                <a:spcPts val="120"/>
              </a:spcAft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农产品的兽医和卫生质量和安全控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制</a:t>
            </a:r>
            <a:endParaRPr lang="ru-RU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L="360000" marR="4750758" algn="l" rtl="0">
              <a:spcAft>
                <a:spcPts val="120"/>
              </a:spcAft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国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家兽医监督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L="4260832" algn="l" rtl="0">
              <a:spcBef>
                <a:spcPts val="5"/>
              </a:spcBef>
              <a:spcAft>
                <a:spcPts val="120"/>
              </a:spcAft>
            </a:pPr>
            <a:endParaRPr sz="1200" b="1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389" y="131557"/>
            <a:ext cx="3273883" cy="2455476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0075" y="682991"/>
            <a:ext cx="1779605" cy="22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98333"/>
            <a:ext cx="3476669" cy="2322967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5115" y="3110546"/>
            <a:ext cx="384960" cy="384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60074" y="3214914"/>
            <a:ext cx="508119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400" b="1" spc="-20" dirty="0">
                <a:solidFill>
                  <a:srgbClr val="C00000"/>
                </a:solidFill>
                <a:latin typeface="SimSun" pitchFamily="2" charset="-122"/>
                <a:ea typeface="SimSun" pitchFamily="2" charset="-122"/>
                <a:cs typeface="Microsoft JhengHei"/>
              </a:rPr>
              <a:t>我们会教您</a:t>
            </a:r>
            <a:endParaRPr lang="zh-CN" altLang="en-US" sz="1400" b="1" dirty="0">
              <a:solidFill>
                <a:srgbClr val="C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4260832" algn="l" rtl="0">
              <a:spcBef>
                <a:spcPts val="5"/>
              </a:spcBef>
              <a:spcAft>
                <a:spcPts val="120"/>
              </a:spcAft>
            </a:pPr>
            <a:endParaRPr lang="zh-CN" altLang="en-US" sz="5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Times New Roman"/>
              <a:sym typeface="Times New Roman"/>
            </a:endParaRPr>
          </a:p>
          <a:p>
            <a:pPr lvl="4" algn="just" rtl="0">
              <a:spcAft>
                <a:spcPts val="120"/>
              </a:spcAft>
              <a:buClr>
                <a:srgbClr val="000000"/>
              </a:buClr>
              <a:buSzPts val="1100"/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zh-CN" altLang="en-US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控制食品的品质和安全</a:t>
            </a:r>
            <a:endParaRPr lang="zh-CN" altLang="en-US" sz="1400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lvl="4" algn="just" rtl="0">
              <a:spcAft>
                <a:spcPts val="120"/>
              </a:spcAft>
              <a:buClr>
                <a:srgbClr val="000000"/>
              </a:buClr>
              <a:buSzPts val="1100"/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zh-CN" altLang="en-US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使用现代化实验室设备进行微生物研究</a:t>
            </a:r>
            <a:endParaRPr lang="zh-CN" altLang="en-US" sz="1400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R="244963" lvl="4" algn="just" rtl="0">
              <a:spcAft>
                <a:spcPts val="120"/>
              </a:spcAft>
              <a:buClr>
                <a:srgbClr val="000000"/>
              </a:buClr>
              <a:buSzPts val="1100"/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zh-CN" altLang="en-US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400" spc="-20" dirty="0" smtClean="0">
                <a:latin typeface="SimSun" pitchFamily="2" charset="-122"/>
                <a:ea typeface="SimSun" pitchFamily="2" charset="-122"/>
                <a:cs typeface="MS Gothic"/>
              </a:rPr>
              <a:t>检查动物以防止感染或寄生虫传染给人类</a:t>
            </a:r>
            <a:endParaRPr lang="zh-CN" altLang="en-US" sz="1400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lvl="4" algn="just" rtl="0">
              <a:spcAft>
                <a:spcPts val="120"/>
              </a:spcAft>
              <a:buClr>
                <a:srgbClr val="000000"/>
              </a:buClr>
              <a:buSzPts val="1100"/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 </a:t>
            </a:r>
            <a:r>
              <a:rPr lang="en-US" altLang="zh-CN" sz="1400" spc="-60" dirty="0" smtClean="0">
                <a:latin typeface="SimSun" pitchFamily="2" charset="-122"/>
                <a:ea typeface="SimSun" pitchFamily="2" charset="-122"/>
                <a:cs typeface="MS Gothic"/>
              </a:rPr>
              <a:t>"</a:t>
            </a:r>
            <a:r>
              <a:rPr lang="zh-CN" altLang="en-US" sz="1400" spc="-60" dirty="0" smtClean="0">
                <a:latin typeface="SimSun" pitchFamily="2" charset="-122"/>
                <a:ea typeface="SimSun" pitchFamily="2" charset="-122"/>
                <a:cs typeface="MS Gothic"/>
              </a:rPr>
              <a:t>理解</a:t>
            </a:r>
            <a:r>
              <a:rPr lang="en-US" altLang="zh-CN" sz="1400" spc="-60" dirty="0" smtClean="0">
                <a:latin typeface="SimSun" pitchFamily="2" charset="-122"/>
                <a:ea typeface="SimSun" pitchFamily="2" charset="-122"/>
                <a:cs typeface="MS Gothic"/>
              </a:rPr>
              <a:t>"</a:t>
            </a:r>
            <a:r>
              <a:rPr lang="zh-CN" altLang="en-US" sz="1400" spc="-60" dirty="0" smtClean="0">
                <a:latin typeface="SimSun" pitchFamily="2" charset="-122"/>
                <a:ea typeface="SimSun" pitchFamily="2" charset="-122"/>
                <a:cs typeface="MS Gothic"/>
              </a:rPr>
              <a:t>动物语言</a:t>
            </a:r>
            <a:endParaRPr lang="zh-CN" altLang="en-US" sz="1400" b="1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lvl="4" algn="just" rtl="0">
              <a:spcAft>
                <a:spcPts val="120"/>
              </a:spcAft>
              <a:buClr>
                <a:srgbClr val="000000"/>
              </a:buClr>
              <a:buSzPts val="1100"/>
            </a:pPr>
            <a:r>
              <a:rPr lang="en-US" altLang="zh-CN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-</a:t>
            </a:r>
            <a:r>
              <a:rPr lang="zh-CN" altLang="en-US" sz="1400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使用创新设备诊断和治疗复杂病症</a:t>
            </a:r>
            <a:endParaRPr lang="zh-CN" altLang="en-US" sz="1400" b="1" dirty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79512" y="71823"/>
            <a:ext cx="5100557" cy="32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/>
            <a:r>
              <a:rPr lang="zh-CN" altLang="en-US" sz="2000" spc="-1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土地测量院系</a:t>
            </a:r>
            <a:endParaRPr sz="2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10902" y="374650"/>
            <a:ext cx="4541118" cy="35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学士学位</a:t>
            </a:r>
            <a:endParaRPr sz="1200" b="1" dirty="0">
              <a:solidFill>
                <a:srgbClr val="C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21.03.02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土地管理和地籍</a:t>
            </a:r>
            <a:endParaRPr sz="1200" b="1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Arial"/>
              <a:sym typeface="Arial"/>
            </a:endParaRP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199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房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地产地籍</a:t>
            </a:r>
          </a:p>
          <a:p>
            <a:pPr marL="360000" algn="l" rtl="0">
              <a:spcAft>
                <a:spcPts val="120"/>
              </a:spcAft>
              <a:buClr>
                <a:srgbClr val="000000"/>
              </a:buClr>
              <a:buSzPts val="1199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土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地管理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21.03.03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大地测量与遥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测</a:t>
            </a:r>
            <a:endParaRPr lang="ru-RU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algn="l" rtl="0">
              <a:spcAft>
                <a:spcPts val="120"/>
              </a:spcAft>
            </a:pPr>
            <a:endParaRPr lang="ru-RU" altLang="zh-CN" sz="1200" dirty="0">
              <a:solidFill>
                <a:srgbClr val="242424"/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ja-JP" altLang="en-US" sz="1200" b="1" spc="-4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专家学位</a:t>
            </a:r>
            <a:endParaRPr lang="ja-JP" altLang="en-US" sz="1200" b="1" spc="-40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  <a:cs typeface="Microsoft JhengHei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21.05.01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应用大地量测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L="360000" algn="l" rtl="0">
              <a:spcAft>
                <a:spcPts val="120"/>
              </a:spcAft>
              <a:buFontTx/>
              <a:buChar char="-"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工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程大地测量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学</a:t>
            </a:r>
            <a:endParaRPr lang="ru-RU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endParaRPr sz="1200" dirty="0">
              <a:solidFill>
                <a:srgbClr val="242424"/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zh-CN" altLang="en-US" sz="1200" b="1" spc="-40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硕</a:t>
            </a:r>
            <a:r>
              <a:rPr lang="zh-CN" altLang="en-US" sz="1200" b="1" spc="-4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士学位</a:t>
            </a:r>
            <a:endParaRPr sz="1200" b="1" spc="-40" dirty="0">
              <a:solidFill>
                <a:srgbClr val="C00000"/>
              </a:solidFill>
              <a:latin typeface="+mn-ea"/>
              <a:ea typeface="+mn-ea"/>
              <a:cs typeface="Microsoft JhengHei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21.04.02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土地管理和地籍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marL="360000" algn="l" rtl="0">
              <a:spcAft>
                <a:spcPts val="120"/>
              </a:spcAft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土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  <a:sym typeface="Arial"/>
              </a:rPr>
              <a:t>地资源和房地产对象的管理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Aft>
                <a:spcPts val="12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21.04.03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imSun" pitchFamily="2" charset="-122"/>
                <a:ea typeface="SimSun" pitchFamily="2" charset="-122"/>
                <a:cs typeface="Times New Roman"/>
              </a:rPr>
              <a:t>大地测量与遥测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SimSun" pitchFamily="2" charset="-122"/>
              <a:ea typeface="SimSun" pitchFamily="2" charset="-122"/>
              <a:cs typeface="Times New Roman"/>
              <a:sym typeface="Arial"/>
            </a:endParaRPr>
          </a:p>
          <a:p>
            <a:pPr algn="l" rtl="0">
              <a:spcBef>
                <a:spcPts val="1129"/>
              </a:spcBef>
              <a:spcAft>
                <a:spcPts val="120"/>
              </a:spcAft>
            </a:pP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5981" algn="l" rtl="0">
              <a:spcAft>
                <a:spcPts val="120"/>
              </a:spcAft>
            </a:pPr>
            <a:endParaRPr sz="1200" b="1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5654" marR="103442" indent="-286848" algn="l" rtl="0">
              <a:spcAft>
                <a:spcPts val="120"/>
              </a:spcAft>
            </a:pP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28"/>
          <p:cNvGrpSpPr/>
          <p:nvPr/>
        </p:nvGrpSpPr>
        <p:grpSpPr>
          <a:xfrm>
            <a:off x="-508" y="3194050"/>
            <a:ext cx="3160594" cy="2127250"/>
            <a:chOff x="113310" y="2879978"/>
            <a:chExt cx="3895319" cy="2438146"/>
          </a:xfrm>
        </p:grpSpPr>
        <p:pic>
          <p:nvPicPr>
            <p:cNvPr id="174" name="Google Shape;174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310" y="2879978"/>
              <a:ext cx="3037205" cy="243814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75" name="Google Shape;175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76675" y="3280811"/>
              <a:ext cx="431954" cy="4608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6" name="Google Shape;176;p28"/>
          <p:cNvPicPr preferRelativeResize="0"/>
          <p:nvPr/>
        </p:nvPicPr>
        <p:blipFill rotWithShape="1">
          <a:blip r:embed="rId5">
            <a:alphaModFix/>
          </a:blip>
          <a:srcRect l="28508" t="8953" b="14260"/>
          <a:stretch/>
        </p:blipFill>
        <p:spPr>
          <a:xfrm>
            <a:off x="4888992" y="161892"/>
            <a:ext cx="4093168" cy="313603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3190875" y="3568069"/>
            <a:ext cx="5953125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>
              <a:spcAft>
                <a:spcPts val="120"/>
              </a:spcAft>
            </a:pPr>
            <a:r>
              <a:rPr lang="zh-CN" altLang="en-US" sz="1400" b="1" spc="-20" dirty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我们会教</a:t>
            </a:r>
            <a:r>
              <a:rPr lang="zh-CN" altLang="en-US" sz="1400" b="1" spc="-20" dirty="0" smtClean="0">
                <a:solidFill>
                  <a:srgbClr val="C00000"/>
                </a:solidFill>
                <a:latin typeface="+mn-ea"/>
                <a:ea typeface="+mn-ea"/>
                <a:cs typeface="Microsoft JhengHei"/>
              </a:rPr>
              <a:t>您</a:t>
            </a:r>
            <a:endParaRPr lang="en-US" altLang="zh-CN" sz="1400" b="1" spc="-20" dirty="0" smtClean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 marL="269999" algn="l" rtl="0">
              <a:spcAft>
                <a:spcPts val="120"/>
              </a:spcAft>
            </a:pPr>
            <a:endParaRPr sz="500" b="1" spc="-20" dirty="0">
              <a:solidFill>
                <a:srgbClr val="C00000"/>
              </a:solidFill>
              <a:latin typeface="+mn-ea"/>
              <a:ea typeface="+mn-ea"/>
              <a:cs typeface="Microsoft JhengHei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400" spc="-25" dirty="0" smtClean="0">
                <a:latin typeface="SimSun" pitchFamily="2" charset="-122"/>
                <a:ea typeface="SimSun" pitchFamily="2" charset="-122"/>
                <a:cs typeface="MS Gothic"/>
              </a:rPr>
              <a:t>使</a:t>
            </a:r>
            <a:r>
              <a:rPr lang="zh-CN" altLang="en-US" sz="1400" spc="-25" dirty="0">
                <a:latin typeface="SimSun" pitchFamily="2" charset="-122"/>
                <a:ea typeface="SimSun" pitchFamily="2" charset="-122"/>
                <a:cs typeface="MS Gothic"/>
              </a:rPr>
              <a:t>用无人驾驶航空航天系统进行测量：无人机和无人驾驶航空器</a:t>
            </a:r>
            <a:endParaRPr lang="zh-CN" altLang="en-US" sz="1400" dirty="0"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400" spc="-20" dirty="0" smtClean="0">
                <a:latin typeface="SimSun" pitchFamily="2" charset="-122"/>
                <a:ea typeface="SimSun" pitchFamily="2" charset="-122"/>
                <a:cs typeface="MS Gothic"/>
              </a:rPr>
              <a:t>分</a:t>
            </a:r>
            <a:r>
              <a:rPr lang="zh-CN" altLang="en-US" sz="1400" spc="-20" dirty="0">
                <a:latin typeface="SimSun" pitchFamily="2" charset="-122"/>
                <a:ea typeface="SimSun" pitchFamily="2" charset="-122"/>
                <a:cs typeface="MS Gothic"/>
              </a:rPr>
              <a:t>析来自无人机及无人驾驶飞行器的资料，并使用人工智慧产生精确的 </a:t>
            </a:r>
            <a:r>
              <a:rPr lang="en-US" altLang="zh-CN" sz="1400" spc="-20" dirty="0">
                <a:latin typeface="SimSun" pitchFamily="2" charset="-122"/>
                <a:ea typeface="SimSun" pitchFamily="2" charset="-122"/>
                <a:cs typeface="MS Gothic"/>
              </a:rPr>
              <a:t>3D</a:t>
            </a:r>
            <a:r>
              <a:rPr lang="zh-CN" altLang="en-US" sz="1400" spc="-20" dirty="0">
                <a:latin typeface="SimSun" pitchFamily="2" charset="-122"/>
                <a:ea typeface="SimSun" pitchFamily="2" charset="-122"/>
                <a:cs typeface="MS Gothic"/>
              </a:rPr>
              <a:t>地形模型</a:t>
            </a:r>
            <a:endParaRPr lang="zh-CN" altLang="en-US" sz="1400" dirty="0">
              <a:latin typeface="SimSun" pitchFamily="2" charset="-122"/>
              <a:ea typeface="SimSun" pitchFamily="2" charset="-122"/>
              <a:cs typeface="MS Gothic"/>
            </a:endParaRP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400" spc="-20" dirty="0" smtClean="0">
                <a:latin typeface="SimSun" pitchFamily="2" charset="-122"/>
                <a:ea typeface="SimSun" pitchFamily="2" charset="-122"/>
                <a:cs typeface="MS Gothic"/>
              </a:rPr>
              <a:t>管</a:t>
            </a:r>
            <a:r>
              <a:rPr lang="zh-CN" altLang="en-US" sz="1400" spc="-20" dirty="0">
                <a:latin typeface="SimSun" pitchFamily="2" charset="-122"/>
                <a:ea typeface="SimSun" pitchFamily="2" charset="-122"/>
                <a:cs typeface="MS Gothic"/>
              </a:rPr>
              <a:t>理企业、区域、国家的土地和财产综合体</a:t>
            </a:r>
          </a:p>
          <a:p>
            <a:pPr>
              <a:spcAft>
                <a:spcPts val="120"/>
              </a:spcAft>
              <a:tabLst>
                <a:tab pos="299085" algn="l"/>
              </a:tabLst>
            </a:pPr>
            <a:r>
              <a:rPr lang="ru-RU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-</a:t>
            </a:r>
            <a:r>
              <a:rPr lang="en-US" sz="1400" b="1" dirty="0" smtClean="0">
                <a:solidFill>
                  <a:srgbClr val="242424"/>
                </a:solidFill>
                <a:latin typeface="SimSun" pitchFamily="2" charset="-122"/>
                <a:ea typeface="SimSun" pitchFamily="2" charset="-122"/>
                <a:cs typeface="Arial"/>
                <a:sym typeface="Arial"/>
              </a:rPr>
              <a:t> </a:t>
            </a:r>
            <a:r>
              <a:rPr lang="zh-CN" altLang="en-US" sz="1400" spc="-20" dirty="0" smtClean="0">
                <a:latin typeface="SimSun" pitchFamily="2" charset="-122"/>
                <a:ea typeface="SimSun" pitchFamily="2" charset="-122"/>
                <a:cs typeface="MS Gothic"/>
              </a:rPr>
              <a:t>使</a:t>
            </a:r>
            <a:r>
              <a:rPr lang="zh-CN" altLang="en-US" sz="1400" spc="-20" dirty="0">
                <a:latin typeface="SimSun" pitchFamily="2" charset="-122"/>
                <a:ea typeface="SimSun" pitchFamily="2" charset="-122"/>
                <a:cs typeface="MS Gothic"/>
              </a:rPr>
              <a:t>用地理信息系统技术建立土地开发、投资和土地测量专案</a:t>
            </a:r>
            <a:endParaRPr sz="1400" b="1" dirty="0">
              <a:solidFill>
                <a:schemeClr val="dk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3889</Words>
  <Application>Microsoft Office PowerPoint</Application>
  <PresentationFormat>Произвольный</PresentationFormat>
  <Paragraphs>556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以下课程可在俄罗斯联邦政府为2026/2027年外国学生设立的教育配额内提供</vt:lpstr>
      <vt:lpstr>农业技术院系</vt:lpstr>
      <vt:lpstr>农业化学、土壤科学、生态学、环境管理和水管理院系</vt:lpstr>
      <vt:lpstr>兽医院系</vt:lpstr>
      <vt:lpstr>土地测量院系</vt:lpstr>
      <vt:lpstr>农工综合体技术服务院系</vt:lpstr>
      <vt:lpstr>动物工院系</vt:lpstr>
      <vt:lpstr>经济院系</vt:lpstr>
      <vt:lpstr>研究生和博士研究部</vt:lpstr>
      <vt:lpstr>校园基础设施独特且现代化</vt:lpstr>
      <vt:lpstr>校园基础设施独具特色且现代化</vt:lpstr>
      <vt:lpstr>Презентация PowerPoint</vt:lpstr>
      <vt:lpstr>Презентация PowerPoint</vt:lpstr>
      <vt:lpstr>Презентация PowerPoint</vt:lpstr>
      <vt:lpstr>青年政策</vt:lpstr>
      <vt:lpstr>鄂木斯克国立农业大学高等教育计划 2026/2027</vt:lpstr>
      <vt:lpstr>鄂木斯克国立农业大学高等教育计划 2026/2027</vt:lpstr>
      <vt:lpstr>鄂木斯克国立农业大学高等教育计划 2026/2027</vt:lpstr>
      <vt:lpstr>鄂木斯克国立农业大学高等教育计划 2026/2027</vt:lpstr>
      <vt:lpstr>鄂木斯克国立农业大学高等教育计划 2026/2027 研究生学位课程</vt:lpstr>
      <vt:lpstr>                欢迎来到鄂木斯克国立农业大学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315</cp:revision>
  <dcterms:created xsi:type="dcterms:W3CDTF">2025-10-14T04:11:16Z</dcterms:created>
  <dcterms:modified xsi:type="dcterms:W3CDTF">2025-10-22T06:19:20Z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2025-10-14T00:00:00Z</vt:filetime>
  </property>
  <property fmtid="{D5CDD505-2E9C-101B-9397-08002B2CF9AE}" pid="5" name="Producer">
    <vt:lpwstr>Microsoft® PowerPoint® 2010</vt:lpwstr>
  </property>
</Properties>
</file>